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932" r:id="rId2"/>
    <p:sldId id="930" r:id="rId3"/>
    <p:sldId id="936" r:id="rId4"/>
    <p:sldId id="722" r:id="rId5"/>
    <p:sldId id="935" r:id="rId6"/>
    <p:sldId id="724" r:id="rId7"/>
    <p:sldId id="419" r:id="rId8"/>
    <p:sldId id="940" r:id="rId9"/>
    <p:sldId id="938" r:id="rId10"/>
    <p:sldId id="939" r:id="rId11"/>
    <p:sldId id="933" r:id="rId12"/>
    <p:sldId id="93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39F657-B888-F766-9AE8-833EA9648D73}" name="Lesheika Hayes" initials="LH" userId="S::lesheika.hayes@pearson.com::67ab1ed0-2422-4075-9955-63df217fa752" providerId="AD"/>
  <p188:author id="{0BFC7184-8FFB-8363-ADBC-47F33592ECDA}" name="Laura Roberts" initials="LR" userId="S::Laura.Roberts1@pearson.com::031964c1-b3dd-4cec-ba2d-7ce53620bf4f" providerId="AD"/>
  <p188:author id="{6E3649A9-3643-218E-BCBF-CBBDCE5C978E}" name="Lesheika Hayes" initials="LH" userId="S::Lesheika.hayes@pearson.com::67ab1ed0-2422-4075-9955-63df217fa752" providerId="AD"/>
  <p188:author id="{8755CBE3-0726-B0E1-7FE3-0EFE7713E5B1}" name="Nancy Hahn" initials="NH" userId="S::nancy.hahn@pearson.com::9b59a465-913a-4f49-8e72-63678019a339" providerId="AD"/>
  <p188:author id="{FAF3E9F2-96A6-508F-8266-2D1E81E51130}" name="Kim Grady" initials="KG" userId="S::kim.grady@pearson.com::c434cbcf-2bcf-4025-8282-cc53417951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98" autoAdjust="0"/>
  </p:normalViewPr>
  <p:slideViewPr>
    <p:cSldViewPr snapToGrid="0">
      <p:cViewPr varScale="1">
        <p:scale>
          <a:sx n="70" d="100"/>
          <a:sy n="70" d="100"/>
        </p:scale>
        <p:origin x="138" y="288"/>
      </p:cViewPr>
      <p:guideLst/>
    </p:cSldViewPr>
  </p:slideViewPr>
  <p:notesTextViewPr>
    <p:cViewPr>
      <p:scale>
        <a:sx n="1" d="1"/>
        <a:sy n="1" d="1"/>
      </p:scale>
      <p:origin x="0" y="0"/>
    </p:cViewPr>
  </p:notesTextViewPr>
  <p:notesViewPr>
    <p:cSldViewPr snapToGrid="0">
      <p:cViewPr varScale="1">
        <p:scale>
          <a:sx n="43" d="100"/>
          <a:sy n="43" d="100"/>
        </p:scale>
        <p:origin x="1348"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2B6B0-AC17-47D5-A15A-3F4104BDC8C5}" type="datetimeFigureOut">
              <a:t>4/15/2025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CF4E3-861B-47EB-9BF9-2F9B75E348A4}" type="slidenum">
              <a:t>‹#›</a:t>
            </a:fld>
            <a:endParaRPr lang="en-US" dirty="0"/>
          </a:p>
        </p:txBody>
      </p:sp>
    </p:spTree>
    <p:extLst>
      <p:ext uri="{BB962C8B-B14F-4D97-AF65-F5344CB8AC3E}">
        <p14:creationId xmlns:p14="http://schemas.microsoft.com/office/powerpoint/2010/main" val="153450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tel.nesinc.com/Redirect.aspx?p=contactfor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Hello everyone and welcome to the MTEL webinar on Alternative Testing Arrangements. We hope that you find the information we share helpful for your candidates. Let’s begin.</a:t>
            </a:r>
          </a:p>
        </p:txBody>
      </p:sp>
      <p:sp>
        <p:nvSpPr>
          <p:cNvPr id="4" name="Slide Number Placeholder 3"/>
          <p:cNvSpPr>
            <a:spLocks noGrp="1"/>
          </p:cNvSpPr>
          <p:nvPr>
            <p:ph type="sldNum" sz="quarter" idx="5"/>
          </p:nvPr>
        </p:nvSpPr>
        <p:spPr/>
        <p:txBody>
          <a:bodyPr/>
          <a:lstStyle/>
          <a:p>
            <a:pPr marL="0" marR="0" lvl="0" indent="0" algn="r" defTabSz="896938" rtl="0" eaLnBrk="1" fontAlgn="base" latinLnBrk="0" hangingPunct="1">
              <a:lnSpc>
                <a:spcPct val="100000"/>
              </a:lnSpc>
              <a:spcBef>
                <a:spcPct val="0"/>
              </a:spcBef>
              <a:spcAft>
                <a:spcPct val="0"/>
              </a:spcAft>
              <a:buClrTx/>
              <a:buSzTx/>
              <a:buFontTx/>
              <a:buNone/>
              <a:tabLst/>
              <a:defRPr/>
            </a:pPr>
            <a:fld id="{F6498870-4D0C-4FFB-A301-CFF7F495AA3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96938"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599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rPr>
              <a:t>The Massachusetts Department of Elementary and Secondary Education provides availability of online proctoring for select tests in the MTEL program. This allows you to take your test securely from home, school, or business. With just a simple check-in process—you can test without having to travel to a test center. Online proctoring is available for each test for a one-week window each month. </a:t>
            </a:r>
            <a:r>
              <a:rPr lang="en-US" b="0" i="0" dirty="0">
                <a:solidFill>
                  <a:srgbClr val="333333"/>
                </a:solidFill>
                <a:effectLst/>
                <a:latin typeface="Helvetica Neue"/>
              </a:rPr>
              <a:t>Due to technical requirements, certain MTEL tests may not be offered via online proctoring such as, test that require the use of a scanner and test that include an audio component. Alternative Testing arrangements can be requested for Online Proctoring by filling out the request form for online proctoring exams on the website.</a:t>
            </a:r>
            <a:endParaRPr lang="en-US" b="0"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endParaRPr>
          </a:p>
          <a:p>
            <a:endParaRPr lang="en-US" dirty="0"/>
          </a:p>
        </p:txBody>
      </p:sp>
      <p:sp>
        <p:nvSpPr>
          <p:cNvPr id="4" name="Slide Number Placeholder 3"/>
          <p:cNvSpPr>
            <a:spLocks noGrp="1"/>
          </p:cNvSpPr>
          <p:nvPr>
            <p:ph type="sldNum" sz="quarter" idx="5"/>
          </p:nvPr>
        </p:nvSpPr>
        <p:spPr/>
        <p:txBody>
          <a:bodyPr/>
          <a:lstStyle/>
          <a:p>
            <a:fld id="{562CF4E3-861B-47EB-9BF9-2F9B75E348A4}" type="slidenum">
              <a:rPr lang="en-US" smtClean="0"/>
              <a:t>10</a:t>
            </a:fld>
            <a:endParaRPr lang="en-US" dirty="0"/>
          </a:p>
        </p:txBody>
      </p:sp>
    </p:spTree>
    <p:extLst>
      <p:ext uri="{BB962C8B-B14F-4D97-AF65-F5344CB8AC3E}">
        <p14:creationId xmlns:p14="http://schemas.microsoft.com/office/powerpoint/2010/main" val="3916098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information about AA, including documentation requirements and forms, and what to do when after initial approval can be found on the MTEL website. Please feel free to contact us if you have additional questions using the contact us page, where you can find email and phone numbers of various departments for questions about documentation. For general questions and comments, or questions about approval and testing you can email us via the website or contact us by phone.</a:t>
            </a:r>
          </a:p>
          <a:p>
            <a:endParaRPr lang="en-US" dirty="0"/>
          </a:p>
          <a:p>
            <a:endParaRPr lang="en-US" dirty="0"/>
          </a:p>
        </p:txBody>
      </p:sp>
      <p:sp>
        <p:nvSpPr>
          <p:cNvPr id="4" name="Slide Number Placeholder 3"/>
          <p:cNvSpPr>
            <a:spLocks noGrp="1"/>
          </p:cNvSpPr>
          <p:nvPr>
            <p:ph type="sldNum" sz="quarter" idx="5"/>
          </p:nvPr>
        </p:nvSpPr>
        <p:spPr/>
        <p:txBody>
          <a:bodyPr/>
          <a:lstStyle/>
          <a:p>
            <a:fld id="{562CF4E3-861B-47EB-9BF9-2F9B75E348A4}" type="slidenum">
              <a:rPr lang="en-US" smtClean="0"/>
              <a:t>11</a:t>
            </a:fld>
            <a:endParaRPr lang="en-US" dirty="0"/>
          </a:p>
        </p:txBody>
      </p:sp>
    </p:spTree>
    <p:extLst>
      <p:ext uri="{BB962C8B-B14F-4D97-AF65-F5344CB8AC3E}">
        <p14:creationId xmlns:p14="http://schemas.microsoft.com/office/powerpoint/2010/main" val="305641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webinar on alternative testing arrangements. Thank you for taking the time to listen today. </a:t>
            </a:r>
          </a:p>
        </p:txBody>
      </p:sp>
      <p:sp>
        <p:nvSpPr>
          <p:cNvPr id="4" name="Slide Number Placeholder 3"/>
          <p:cNvSpPr>
            <a:spLocks noGrp="1"/>
          </p:cNvSpPr>
          <p:nvPr>
            <p:ph type="sldNum" sz="quarter" idx="5"/>
          </p:nvPr>
        </p:nvSpPr>
        <p:spPr/>
        <p:txBody>
          <a:bodyPr/>
          <a:lstStyle/>
          <a:p>
            <a:fld id="{562CF4E3-861B-47EB-9BF9-2F9B75E348A4}" type="slidenum">
              <a:rPr lang="en-US" smtClean="0"/>
              <a:t>12</a:t>
            </a:fld>
            <a:endParaRPr lang="en-US" dirty="0"/>
          </a:p>
        </p:txBody>
      </p:sp>
    </p:spTree>
    <p:extLst>
      <p:ext uri="{BB962C8B-B14F-4D97-AF65-F5344CB8AC3E}">
        <p14:creationId xmlns:p14="http://schemas.microsoft.com/office/powerpoint/2010/main" val="36705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So, what are Alternative Testing Arrangements? These are any alteration of standard testing conditions, procedures, and/or materials.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There are certain </a:t>
            </a:r>
            <a:r>
              <a:rPr lang="en-US" sz="2800" b="1" i="0" dirty="0">
                <a:solidFill>
                  <a:srgbClr val="333333"/>
                </a:solidFill>
                <a:effectLst/>
                <a:latin typeface="Helvetica Neue"/>
              </a:rPr>
              <a:t>Accommodations available without pre-approval.</a:t>
            </a:r>
            <a:r>
              <a:rPr lang="en-US" sz="2800" b="0" i="0" dirty="0">
                <a:solidFill>
                  <a:srgbClr val="333333"/>
                </a:solidFill>
                <a:effectLst/>
                <a:latin typeface="Helvetica Neue"/>
              </a:rPr>
              <a:t> All Pearson-owned test centers and most Pearson partner test centers are wheelchair accessible. For Pearson partner centers, test takers can preview site details during the scheduling process. Test takers have access to font enlargement for all exams, either as a function of the exam itself or via keyboard control functions. Other visual enhancements such as color contrast </a:t>
            </a:r>
            <a:r>
              <a:rPr lang="en-US" sz="2800" b="0" i="0" u="sng" dirty="0">
                <a:solidFill>
                  <a:srgbClr val="333333"/>
                </a:solidFill>
                <a:effectLst/>
                <a:latin typeface="Helvetica Neue"/>
              </a:rPr>
              <a:t>may be</a:t>
            </a:r>
            <a:r>
              <a:rPr lang="en-US" sz="2800" b="0" i="0" dirty="0">
                <a:solidFill>
                  <a:srgbClr val="333333"/>
                </a:solidFill>
                <a:effectLst/>
                <a:latin typeface="Helvetica Neue"/>
              </a:rPr>
              <a:t> available as a function of the exam. </a:t>
            </a:r>
            <a:r>
              <a:rPr lang="en-US" sz="4000" b="0" i="0" dirty="0">
                <a:solidFill>
                  <a:srgbClr val="333333"/>
                </a:solidFill>
                <a:effectLst/>
                <a:latin typeface="Helvetica Neue"/>
              </a:rPr>
              <a:t>Additionally, test centers allow a variety of comfort aids; you can see a list of those aids on the MTEL website. All examinees are permitted to take breaks to use the restroom, take medication, etc., without prior approval. Any time taken for these breaks is considered part of the examinee's available testing time.</a:t>
            </a:r>
            <a:endParaRPr lang="en-US" sz="2800" b="0" i="0" dirty="0">
              <a:solidFill>
                <a:srgbClr val="333333"/>
              </a:solidFill>
              <a:effectLst/>
              <a:latin typeface="Helvetica Neue"/>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Why&gt; Alternative Arrangements are offered because of the Americans with Disabilities Act. We use the ADA to guide us to make sure we provide reasonable and fair alternative testing arrangements for candidates.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How can you request and receive alternative arrangements? This is done by submissions of an application and materials and handled on a case-by-case basis. A candidate's request is reviewed based on their documentation they provided. </a:t>
            </a:r>
            <a:r>
              <a:rPr lang="en-US" b="0" i="0" dirty="0">
                <a:solidFill>
                  <a:srgbClr val="333333"/>
                </a:solidFill>
                <a:effectLst/>
                <a:latin typeface="Helvetica Neue"/>
              </a:rPr>
              <a:t>All timely and complete alternative testing arrangements requests, and accompanying documentation are reviewed on a case-by-case basis upon receipt. In some cases, the submitted documentation may not be sufficient to decide regarding the requested alternative testing arrangement(s) or may not support the requested alternative testing arrangement(s). Additional information may be needed.</a:t>
            </a:r>
            <a:endParaRPr lang="en-US"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a:t>
            </a:fld>
            <a:endParaRPr lang="en-US" dirty="0"/>
          </a:p>
        </p:txBody>
      </p:sp>
    </p:spTree>
    <p:extLst>
      <p:ext uri="{BB962C8B-B14F-4D97-AF65-F5344CB8AC3E}">
        <p14:creationId xmlns:p14="http://schemas.microsoft.com/office/powerpoint/2010/main" val="341971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all the information you need to know about alternative testing arrangements on the MTEL website. There are sections that describe the process, how to request AA, get support and even an informational video on AA. The MTEL website has everything the candidate needs to request AA. </a:t>
            </a:r>
          </a:p>
        </p:txBody>
      </p:sp>
      <p:sp>
        <p:nvSpPr>
          <p:cNvPr id="4" name="Slide Number Placeholder 3"/>
          <p:cNvSpPr>
            <a:spLocks noGrp="1"/>
          </p:cNvSpPr>
          <p:nvPr>
            <p:ph type="sldNum" sz="quarter" idx="5"/>
          </p:nvPr>
        </p:nvSpPr>
        <p:spPr/>
        <p:txBody>
          <a:bodyPr/>
          <a:lstStyle/>
          <a:p>
            <a:fld id="{562CF4E3-861B-47EB-9BF9-2F9B75E348A4}" type="slidenum">
              <a:rPr lang="en-US" smtClean="0"/>
              <a:t>3</a:t>
            </a:fld>
            <a:endParaRPr lang="en-US" dirty="0"/>
          </a:p>
        </p:txBody>
      </p:sp>
    </p:spTree>
    <p:extLst>
      <p:ext uri="{BB962C8B-B14F-4D97-AF65-F5344CB8AC3E}">
        <p14:creationId xmlns:p14="http://schemas.microsoft.com/office/powerpoint/2010/main" val="127269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see the process for a candidate requesting alternative testing arrangements. </a:t>
            </a:r>
          </a:p>
          <a:p>
            <a:endParaRPr lang="en-US" dirty="0"/>
          </a:p>
          <a:p>
            <a:endParaRPr lang="en-US" dirty="0"/>
          </a:p>
          <a:p>
            <a:r>
              <a:rPr lang="en-US" dirty="0"/>
              <a:t>Note that: If for some reason a candidate has not heard back within the 3-week time frame, they can reach out via the Contact us page on the MTEL website.</a:t>
            </a:r>
          </a:p>
          <a:p>
            <a:endParaRPr lang="en-US" dirty="0"/>
          </a:p>
          <a:p>
            <a:r>
              <a:rPr lang="en-US" b="0" i="0" dirty="0">
                <a:solidFill>
                  <a:srgbClr val="333333"/>
                </a:solidFill>
                <a:effectLst/>
                <a:latin typeface="Helvetica Neue"/>
              </a:rPr>
              <a:t>Also-Some alternative testing arrangements (e.g., Braille tests) have specialized production requirements associated with them, and more time for production may be required. A candidates testing appointment will be scheduled based on the time needed for production of materials.</a:t>
            </a:r>
            <a:endParaRPr lang="en-US" dirty="0"/>
          </a:p>
        </p:txBody>
      </p:sp>
      <p:sp>
        <p:nvSpPr>
          <p:cNvPr id="4" name="Slide Number Placeholder 3"/>
          <p:cNvSpPr>
            <a:spLocks noGrp="1"/>
          </p:cNvSpPr>
          <p:nvPr>
            <p:ph type="sldNum" sz="quarter" idx="5"/>
          </p:nvPr>
        </p:nvSpPr>
        <p:spPr/>
        <p:txBody>
          <a:bodyPr/>
          <a:lstStyle/>
          <a:p>
            <a:fld id="{562CF4E3-861B-47EB-9BF9-2F9B75E348A4}" type="slidenum">
              <a:rPr lang="en-US" smtClean="0"/>
              <a:t>4</a:t>
            </a:fld>
            <a:endParaRPr lang="en-US" dirty="0"/>
          </a:p>
        </p:txBody>
      </p:sp>
    </p:spTree>
    <p:extLst>
      <p:ext uri="{BB962C8B-B14F-4D97-AF65-F5344CB8AC3E}">
        <p14:creationId xmlns:p14="http://schemas.microsoft.com/office/powerpoint/2010/main" val="3874578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The alternative testing arrangements request form must be submitted with each registration.</a:t>
            </a:r>
          </a:p>
          <a:p>
            <a:endParaRPr lang="en-US" b="0" i="0" dirty="0">
              <a:solidFill>
                <a:srgbClr val="000000"/>
              </a:solidFill>
              <a:effectLst/>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Note that: The documentation requirements needed vary, depending upon the candidate’s needs. There are requirements for candidates who have a learning or a cognitive disability such as ADHD, for candidates who have a different kind of disability or health condition such as being deaf or visually impaired, and requirements for candidates who are English learners.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important piece of information to share with your candidates is that the documentation needs to be submitted with the first request only UNLESS there is a change in the condition or the arrangements request. For example, if a candidate has a degenerative eye disease that initially supports the use of an enlarged font, but the disease worsens and the candidate needs to have a reader or would like a braille form, additional documentation would be required.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Segoe UI" panose="020B0502040204020203" pitchFamily="34" charset="0"/>
            </a:endParaRPr>
          </a:p>
          <a:p>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896938" rtl="0" eaLnBrk="1" fontAlgn="base" latinLnBrk="0" hangingPunct="1">
              <a:lnSpc>
                <a:spcPct val="100000"/>
              </a:lnSpc>
              <a:spcBef>
                <a:spcPct val="0"/>
              </a:spcBef>
              <a:spcAft>
                <a:spcPct val="0"/>
              </a:spcAft>
              <a:buClrTx/>
              <a:buSzTx/>
              <a:buFontTx/>
              <a:buNone/>
              <a:tabLst/>
              <a:defRPr/>
            </a:pPr>
            <a:fld id="{F6498870-4D0C-4FFB-A301-CFF7F495AA3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96938"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9857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If a candidate is approved for extra time, the next time they submit a request, Extra time is automatically approved. </a:t>
            </a:r>
          </a:p>
        </p:txBody>
      </p:sp>
      <p:sp>
        <p:nvSpPr>
          <p:cNvPr id="4" name="Slide Number Placeholder 3"/>
          <p:cNvSpPr>
            <a:spLocks noGrp="1"/>
          </p:cNvSpPr>
          <p:nvPr>
            <p:ph type="sldNum" sz="quarter" idx="5"/>
          </p:nvPr>
        </p:nvSpPr>
        <p:spPr/>
        <p:txBody>
          <a:bodyPr/>
          <a:lstStyle/>
          <a:p>
            <a:pPr marL="0" marR="0" lvl="0" indent="0" algn="r" defTabSz="896938" rtl="0" eaLnBrk="1" fontAlgn="base" latinLnBrk="0" hangingPunct="1">
              <a:lnSpc>
                <a:spcPct val="100000"/>
              </a:lnSpc>
              <a:spcBef>
                <a:spcPct val="0"/>
              </a:spcBef>
              <a:spcAft>
                <a:spcPct val="0"/>
              </a:spcAft>
              <a:buClrTx/>
              <a:buSzTx/>
              <a:buFontTx/>
              <a:buNone/>
              <a:tabLst/>
              <a:defRPr/>
            </a:pPr>
            <a:fld id="{F6498870-4D0C-4FFB-A301-CFF7F495AA3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96938"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6089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1000"/>
              </a:spcAft>
              <a:buClrTx/>
              <a:buSzTx/>
              <a:buFont typeface="Wingdings" panose="05000000000000000000" pitchFamily="2" charset="2"/>
              <a:buNone/>
              <a:tabLst/>
              <a:defRPr/>
            </a:pPr>
            <a:r>
              <a:rPr lang="en-US" dirty="0">
                <a:latin typeface="Arial" panose="020B0604020202020204" pitchFamily="34" charset="0"/>
                <a:cs typeface="Arial" panose="020B0604020202020204" pitchFamily="34" charset="0"/>
              </a:rPr>
              <a:t>Let’s talk a little bit about institutional verification. There are a limited number of alternative testing arrangements due to a disability or health condition for which candidates can submit the “Institutional Verification of Documentation” Institutional verification applies to: (read slide) </a:t>
            </a:r>
          </a:p>
          <a:p>
            <a:pPr marL="457200" marR="0" lvl="1" indent="0" algn="l" defTabSz="914400" rtl="0" eaLnBrk="1" fontAlgn="base" latinLnBrk="0" hangingPunct="1">
              <a:lnSpc>
                <a:spcPct val="100000"/>
              </a:lnSpc>
              <a:spcBef>
                <a:spcPts val="0"/>
              </a:spcBef>
              <a:spcAft>
                <a:spcPts val="1000"/>
              </a:spcAft>
              <a:buClrTx/>
              <a:buSzTx/>
              <a:buFont typeface="Wingdings" panose="05000000000000000000" pitchFamily="2" charset="2"/>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-50% extra time</a:t>
            </a:r>
          </a:p>
          <a:p>
            <a:pPr marL="457200" marR="0" lvl="1" indent="0" algn="l" defTabSz="914400" rtl="0" eaLnBrk="1" fontAlgn="base" latinLnBrk="0" hangingPunct="1">
              <a:lnSpc>
                <a:spcPct val="100000"/>
              </a:lnSpc>
              <a:spcBef>
                <a:spcPts val="0"/>
              </a:spcBef>
              <a:spcAft>
                <a:spcPts val="1000"/>
              </a:spcAft>
              <a:buClrTx/>
              <a:buSzTx/>
              <a:buFont typeface="Wingdings" panose="05000000000000000000" pitchFamily="2" charset="2"/>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-ASL interpreter for communication with test center staff</a:t>
            </a:r>
          </a:p>
          <a:p>
            <a:pPr marL="457200" marR="0" lvl="1" indent="0" algn="l" defTabSz="914400" rtl="0" eaLnBrk="1" fontAlgn="base" latinLnBrk="0" hangingPunct="1">
              <a:lnSpc>
                <a:spcPct val="100000"/>
              </a:lnSpc>
              <a:spcBef>
                <a:spcPts val="0"/>
              </a:spcBef>
              <a:spcAft>
                <a:spcPts val="1000"/>
              </a:spcAft>
              <a:buClrTx/>
              <a:buSzTx/>
              <a:buFont typeface="Wingdings" panose="05000000000000000000" pitchFamily="2" charset="2"/>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-Braille test format</a:t>
            </a:r>
          </a:p>
          <a:p>
            <a:pPr marL="457200" marR="0" lvl="1" indent="0" algn="l" defTabSz="914400" rtl="0" eaLnBrk="1" fontAlgn="base" latinLnBrk="0" hangingPunct="1">
              <a:lnSpc>
                <a:spcPct val="100000"/>
              </a:lnSpc>
              <a:spcBef>
                <a:spcPts val="0"/>
              </a:spcBef>
              <a:spcAft>
                <a:spcPts val="1000"/>
              </a:spcAft>
              <a:buClrTx/>
              <a:buSzTx/>
              <a:buFont typeface="Wingdings" panose="05000000000000000000" pitchFamily="2" charset="2"/>
              <a:buNone/>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-Screen magnification software greater than 200%</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896938" rtl="0" eaLnBrk="1" fontAlgn="base" latinLnBrk="0" hangingPunct="1">
              <a:lnSpc>
                <a:spcPct val="100000"/>
              </a:lnSpc>
              <a:spcBef>
                <a:spcPct val="0"/>
              </a:spcBef>
              <a:spcAft>
                <a:spcPct val="0"/>
              </a:spcAft>
              <a:buClrTx/>
              <a:buSzTx/>
              <a:buFontTx/>
              <a:buNone/>
              <a:tabLst/>
              <a:defRPr/>
            </a:pPr>
            <a:fld id="{F6498870-4D0C-4FFB-A301-CFF7F495AA3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96938"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879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application is submitted and the application is fully completed, the candidate will wait for an email with a resolution. The candidate should follow those steps in their email and then schedule their testing appointment. If a Candidate’s application comes back incomplete, they should provide the documentation needed for further review. An incomplete application is not denied, this just means supporting documentation is needed. If the candidate’s application comes back denied, there are additional steps you can take to appeal your request. The resolution email will describe which arrangements were either approved, incomplete, or denied. </a:t>
            </a:r>
          </a:p>
        </p:txBody>
      </p:sp>
      <p:sp>
        <p:nvSpPr>
          <p:cNvPr id="4" name="Slide Number Placeholder 3"/>
          <p:cNvSpPr>
            <a:spLocks noGrp="1"/>
          </p:cNvSpPr>
          <p:nvPr>
            <p:ph type="sldNum" sz="quarter" idx="5"/>
          </p:nvPr>
        </p:nvSpPr>
        <p:spPr/>
        <p:txBody>
          <a:bodyPr/>
          <a:lstStyle/>
          <a:p>
            <a:fld id="{562CF4E3-861B-47EB-9BF9-2F9B75E348A4}" type="slidenum">
              <a:rPr lang="en-US" smtClean="0"/>
              <a:t>8</a:t>
            </a:fld>
            <a:endParaRPr lang="en-US" dirty="0"/>
          </a:p>
        </p:txBody>
      </p:sp>
    </p:spTree>
    <p:extLst>
      <p:ext uri="{BB962C8B-B14F-4D97-AF65-F5344CB8AC3E}">
        <p14:creationId xmlns:p14="http://schemas.microsoft.com/office/powerpoint/2010/main" val="116763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candidate may appeal the denial of some or all of their requests for alternative testing arrangements. Before they submit an appeal, it is suggested to review "Documentation Requirements“ on the website. This section describes the documentation requirements for different types of alternative testing arrangements requests. If after reviewing the information in this section they still wish to proceed with an appeal of the decision, they may do so by </a:t>
            </a:r>
            <a:r>
              <a:rPr lang="en-US" dirty="0">
                <a:hlinkClick r:id="rId3"/>
              </a:rPr>
              <a:t>submitting your appeal, in writing, to the Office of Candidate Services</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562CF4E3-861B-47EB-9BF9-2F9B75E348A4}" type="slidenum">
              <a:rPr lang="en-US"/>
              <a:t>9</a:t>
            </a:fld>
            <a:endParaRPr lang="en-US" dirty="0"/>
          </a:p>
        </p:txBody>
      </p:sp>
    </p:spTree>
    <p:extLst>
      <p:ext uri="{BB962C8B-B14F-4D97-AF65-F5344CB8AC3E}">
        <p14:creationId xmlns:p14="http://schemas.microsoft.com/office/powerpoint/2010/main" val="2706316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7410849-7EC9-46FE-8DED-8D2C5CC835FB}"/>
              </a:ext>
            </a:extLst>
          </p:cNvPr>
          <p:cNvPicPr>
            <a:picLocks noChangeAspect="1"/>
          </p:cNvPicPr>
          <p:nvPr userDrawn="1"/>
        </p:nvPicPr>
        <p:blipFill>
          <a:blip r:embed="rId3"/>
          <a:stretch>
            <a:fillRect/>
          </a:stretch>
        </p:blipFill>
        <p:spPr>
          <a:xfrm>
            <a:off x="1968122" y="0"/>
            <a:ext cx="10223878" cy="6858000"/>
          </a:xfrm>
          <a:prstGeom prst="rect">
            <a:avLst/>
          </a:prstGeom>
        </p:spPr>
      </p:pic>
      <p:sp>
        <p:nvSpPr>
          <p:cNvPr id="2" name="Title 1"/>
          <p:cNvSpPr>
            <a:spLocks noGrp="1"/>
          </p:cNvSpPr>
          <p:nvPr>
            <p:ph type="title"/>
          </p:nvPr>
        </p:nvSpPr>
        <p:spPr>
          <a:xfrm>
            <a:off x="1017920" y="586286"/>
            <a:ext cx="4182350" cy="2369187"/>
          </a:xfrm>
          <a:prstGeom prst="rect">
            <a:avLst/>
          </a:prstGeom>
          <a:solidFill>
            <a:schemeClr val="bg1"/>
          </a:solidFill>
        </p:spPr>
        <p:txBody>
          <a:bodyPr lIns="273600" tIns="180000"/>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7552" y="566928"/>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1017951" y="2955473"/>
            <a:ext cx="4180854" cy="1253935"/>
          </a:xfrm>
          <a:prstGeom prst="rect">
            <a:avLst/>
          </a:prstGeom>
          <a:solidFill>
            <a:schemeClr val="bg1"/>
          </a:solidFill>
        </p:spPr>
        <p:txBody>
          <a:bodyPr lIns="273600"/>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solidFill>
                  <a:schemeClr val="bg1"/>
                </a:solidFill>
              </a:defRPr>
            </a:lvl1pPr>
          </a:lstStyle>
          <a:p>
            <a:pPr>
              <a:defRPr/>
            </a:pPr>
            <a:fld id="{3A223C01-11D7-E049-8252-D38AEC7B21E1}" type="slidenum">
              <a:rPr lang="en-US" smtClean="0"/>
              <a:pPr>
                <a:defRPr/>
              </a:pPr>
              <a:t>‹#›</a:t>
            </a:fld>
            <a:endParaRPr lang="en-US" dirty="0"/>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dirty="0"/>
          </a:p>
        </p:txBody>
      </p:sp>
    </p:spTree>
    <p:extLst>
      <p:ext uri="{BB962C8B-B14F-4D97-AF65-F5344CB8AC3E}">
        <p14:creationId xmlns:p14="http://schemas.microsoft.com/office/powerpoint/2010/main" val="319490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 uri="{C183D7F6-B498-43B3-948B-1728B52AA6E4}">
                <adec:decorative xmlns:adec="http://schemas.microsoft.com/office/drawing/2017/decorative" val="1"/>
              </a:ext>
            </a:extLst>
          </p:cNvPr>
          <p:cNvSpPr/>
          <p:nvPr/>
        </p:nvSpPr>
        <p:spPr>
          <a:xfrm>
            <a:off x="11142921" y="555625"/>
            <a:ext cx="1049079"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6">
            <a:extLst>
              <a:ext uri="{FF2B5EF4-FFF2-40B4-BE49-F238E27FC236}">
                <a16:creationId xmlns:a16="http://schemas.microsoft.com/office/drawing/2014/main" id="{6184F5C8-ABB1-E340-AD72-5AC3A5C2A929}"/>
              </a:ext>
            </a:extLst>
          </p:cNvPr>
          <p:cNvSpPr>
            <a:spLocks noGrp="1"/>
          </p:cNvSpPr>
          <p:nvPr>
            <p:ph sz="quarter" idx="16" hasCustomPrompt="1"/>
          </p:nvPr>
        </p:nvSpPr>
        <p:spPr>
          <a:xfrm>
            <a:off x="989760" y="1893888"/>
            <a:ext cx="9972675" cy="4475162"/>
          </a:xfrm>
          <a:prstGeom prst="rect">
            <a:avLst/>
          </a:prstGeom>
        </p:spPr>
        <p:txBody>
          <a:bodyPr/>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A9563D79-D413-6C4E-AF46-45AD23481DA0}"/>
              </a:ext>
              <a:ext uri="{C183D7F6-B498-43B3-948B-1728B52AA6E4}">
                <adec:decorative xmlns:adec="http://schemas.microsoft.com/office/drawing/2017/decorative" val="1"/>
              </a:ext>
            </a:extLst>
          </p:cNvPr>
          <p:cNvCxnSpPr>
            <a:cxnSpLocks/>
          </p:cNvCxnSpPr>
          <p:nvPr/>
        </p:nvCxnSpPr>
        <p:spPr>
          <a:xfrm>
            <a:off x="11131550"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dirty="0"/>
          </a:p>
        </p:txBody>
      </p:sp>
    </p:spTree>
    <p:extLst>
      <p:ext uri="{BB962C8B-B14F-4D97-AF65-F5344CB8AC3E}">
        <p14:creationId xmlns:p14="http://schemas.microsoft.com/office/powerpoint/2010/main" val="61599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6">
            <a:extLst>
              <a:ext uri="{FF2B5EF4-FFF2-40B4-BE49-F238E27FC236}">
                <a16:creationId xmlns:a16="http://schemas.microsoft.com/office/drawing/2014/main" id="{3BC62C5E-ABAA-C345-B3BA-BEDA7732E3B8}"/>
              </a:ext>
            </a:extLst>
          </p:cNvPr>
          <p:cNvSpPr>
            <a:spLocks noGrp="1"/>
          </p:cNvSpPr>
          <p:nvPr>
            <p:ph sz="quarter" idx="18" hasCustomPrompt="1"/>
          </p:nvPr>
        </p:nvSpPr>
        <p:spPr>
          <a:xfrm>
            <a:off x="6262800" y="1895681"/>
            <a:ext cx="4883915" cy="4475162"/>
          </a:xfrm>
          <a:prstGeom prst="rect">
            <a:avLst/>
          </a:prstGeom>
        </p:spPr>
        <p:txBody>
          <a:bodyPr/>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sp>
        <p:nvSpPr>
          <p:cNvPr id="10" name="Content Placeholder 6">
            <a:extLst>
              <a:ext uri="{FF2B5EF4-FFF2-40B4-BE49-F238E27FC236}">
                <a16:creationId xmlns:a16="http://schemas.microsoft.com/office/drawing/2014/main" id="{CC0DC4FF-3BCC-4043-AC81-2145CE625517}"/>
              </a:ext>
            </a:extLst>
          </p:cNvPr>
          <p:cNvSpPr>
            <a:spLocks noGrp="1"/>
          </p:cNvSpPr>
          <p:nvPr>
            <p:ph sz="quarter" idx="17" hasCustomPrompt="1"/>
          </p:nvPr>
        </p:nvSpPr>
        <p:spPr>
          <a:xfrm>
            <a:off x="1183729" y="1893888"/>
            <a:ext cx="4883915" cy="4475162"/>
          </a:xfrm>
          <a:prstGeom prst="rect">
            <a:avLst/>
          </a:prstGeom>
        </p:spPr>
        <p:txBody>
          <a:bodyPr/>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6" name="Straight Connector 5">
            <a:extLst>
              <a:ext uri="{FF2B5EF4-FFF2-40B4-BE49-F238E27FC236}">
                <a16:creationId xmlns:a16="http://schemas.microsoft.com/office/drawing/2014/main" id="{77829038-C33E-E14F-A39E-A9A3AB5CFBF1}"/>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dirty="0"/>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C312F-B9C0-D744-AD30-A434A20A7D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1810" y="0"/>
            <a:ext cx="10290190" cy="6858000"/>
          </a:xfrm>
          <a:prstGeom prst="rect">
            <a:avLst/>
          </a:prstGeom>
        </p:spPr>
      </p:pic>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001680" y="574675"/>
            <a:ext cx="6135687" cy="2339975"/>
          </a:xfrm>
          <a:prstGeom prst="rect">
            <a:avLst/>
          </a:prstGeom>
          <a:solidFill>
            <a:schemeClr val="bg1"/>
          </a:solidFill>
        </p:spPr>
        <p:txBody>
          <a:bodyPr lIns="273600" tIns="180000" anchor="t" anchorCtr="0">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1680" y="2728885"/>
            <a:ext cx="6135688" cy="2990878"/>
          </a:xfrm>
          <a:prstGeom prst="rect">
            <a:avLst/>
          </a:prstGeom>
          <a:solidFill>
            <a:schemeClr val="bg1"/>
          </a:solidFill>
        </p:spPr>
        <p:txBody>
          <a:bodyPr lIns="273600"/>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dirty="0"/>
          </a:p>
        </p:txBody>
      </p:sp>
    </p:spTree>
    <p:extLst>
      <p:ext uri="{BB962C8B-B14F-4D97-AF65-F5344CB8AC3E}">
        <p14:creationId xmlns:p14="http://schemas.microsoft.com/office/powerpoint/2010/main" val="322630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Content slide with photo 2.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A58855-A5D2-4F64-98FE-895EDDFE9C2A}"/>
              </a:ext>
            </a:extLst>
          </p:cNvPr>
          <p:cNvSpPr>
            <a:spLocks noGrp="1"/>
          </p:cNvSpPr>
          <p:nvPr>
            <p:ph type="pic" sz="quarter" idx="17" hasCustomPrompt="1"/>
          </p:nvPr>
        </p:nvSpPr>
        <p:spPr>
          <a:xfrm>
            <a:off x="1901825" y="0"/>
            <a:ext cx="10290175" cy="6858000"/>
          </a:xfrm>
          <a:prstGeom prst="rect">
            <a:avLst/>
          </a:prstGeom>
          <a:solidFill>
            <a:srgbClr val="A3ACAC"/>
          </a:solidFill>
        </p:spPr>
        <p:txBody>
          <a:bodyPr/>
          <a:lstStyle>
            <a:lvl1pPr marL="0" indent="0" algn="ctr">
              <a:buNone/>
              <a:defRPr/>
            </a:lvl1pPr>
          </a:lstStyle>
          <a:p>
            <a:r>
              <a:rPr lang="en-US" dirty="0"/>
              <a:t>Click to insert picture</a:t>
            </a:r>
          </a:p>
        </p:txBody>
      </p:sp>
      <p:sp>
        <p:nvSpPr>
          <p:cNvPr id="7" name="Title 1"/>
          <p:cNvSpPr>
            <a:spLocks noGrp="1"/>
          </p:cNvSpPr>
          <p:nvPr>
            <p:ph type="title"/>
          </p:nvPr>
        </p:nvSpPr>
        <p:spPr>
          <a:xfrm>
            <a:off x="1003613" y="555625"/>
            <a:ext cx="6092510" cy="2273300"/>
          </a:xfrm>
          <a:prstGeom prst="rect">
            <a:avLst/>
          </a:prstGeom>
          <a:solidFill>
            <a:schemeClr val="bg1"/>
          </a:solidFill>
        </p:spPr>
        <p:txBody>
          <a:bodyPr lIns="273600" tIns="180000" anchor="t" anchorCtr="0">
            <a:normAutofit/>
          </a:bodyPr>
          <a:lstStyle>
            <a:lvl1pPr>
              <a:spcBef>
                <a:spcPts val="0"/>
              </a:spcBef>
              <a:defRPr sz="3600">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3881" y="2728912"/>
            <a:ext cx="6073913" cy="2990851"/>
          </a:xfrm>
          <a:prstGeom prst="rect">
            <a:avLst/>
          </a:prstGeom>
          <a:solidFill>
            <a:schemeClr val="bg1"/>
          </a:solidFill>
        </p:spPr>
        <p:txBody>
          <a:bodyPr lIns="273600" tIns="91440"/>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dirty="0"/>
          </a:p>
        </p:txBody>
      </p:sp>
    </p:spTree>
    <p:extLst>
      <p:ext uri="{BB962C8B-B14F-4D97-AF65-F5344CB8AC3E}">
        <p14:creationId xmlns:p14="http://schemas.microsoft.com/office/powerpoint/2010/main" val="183214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851D66-1278-2749-A103-F9649921487C}"/>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2">
            <a:extLst>
              <a:ext uri="{FF2B5EF4-FFF2-40B4-BE49-F238E27FC236}">
                <a16:creationId xmlns:a16="http://schemas.microsoft.com/office/drawing/2014/main" id="{6D0442BF-1B48-8B43-BC34-80C73F38FC7A}"/>
              </a:ext>
              <a:ext uri="{C183D7F6-B498-43B3-948B-1728B52AA6E4}">
                <adec:decorative xmlns:adec="http://schemas.microsoft.com/office/drawing/2017/decorative" val="1"/>
              </a:ext>
            </a:extLst>
          </p:cNvPr>
          <p:cNvPicPr>
            <a:picLocks noChangeAspect="1"/>
          </p:cNvPicPr>
          <p:nvPr userDrawn="1"/>
        </p:nvPicPr>
        <p:blipFill rotWithShape="1">
          <a:blip r:embed="rId2"/>
          <a:srcRect l="13350" t="1" r="273" b="16811"/>
          <a:stretch/>
        </p:blipFill>
        <p:spPr>
          <a:xfrm>
            <a:off x="2226366" y="0"/>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1"/>
          <p:cNvSpPr>
            <a:spLocks noGrp="1"/>
          </p:cNvSpPr>
          <p:nvPr>
            <p:ph type="title" hasCustomPrompt="1"/>
          </p:nvPr>
        </p:nvSpPr>
        <p:spPr>
          <a:xfrm>
            <a:off x="723991" y="1698171"/>
            <a:ext cx="4381228" cy="1877247"/>
          </a:xfrm>
          <a:prstGeom prst="rect">
            <a:avLst/>
          </a:prstGeom>
          <a:solidFill>
            <a:schemeClr val="bg1"/>
          </a:solidFill>
        </p:spPr>
        <p:txBody>
          <a:bodyPr lIns="274320" tIns="182880" rIns="274320" anchor="t" anchorCtr="0">
            <a:normAutofit/>
          </a:bodyPr>
          <a:lstStyle>
            <a:lvl1pPr>
              <a:defRPr sz="3600">
                <a:latin typeface="Arial" panose="020B0604020202020204" pitchFamily="34" charset="0"/>
                <a:cs typeface="Arial" panose="020B0604020202020204" pitchFamily="34" charset="0"/>
              </a:defRPr>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23991" y="3555577"/>
            <a:ext cx="4381228" cy="2822074"/>
          </a:xfrm>
          <a:prstGeom prst="rect">
            <a:avLst/>
          </a:prstGeom>
          <a:solidFill>
            <a:schemeClr val="bg1"/>
          </a:solidFill>
        </p:spPr>
        <p:txBody>
          <a:bodyPr lIns="274320"/>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dirty="0"/>
          </a:p>
        </p:txBody>
      </p:sp>
    </p:spTree>
    <p:extLst>
      <p:ext uri="{BB962C8B-B14F-4D97-AF65-F5344CB8AC3E}">
        <p14:creationId xmlns:p14="http://schemas.microsoft.com/office/powerpoint/2010/main" val="361667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Content slide with photo 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EFADC4-EC7F-BB47-A249-3856E0233A27}"/>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Picture Placeholder 7">
            <a:extLst>
              <a:ext uri="{FF2B5EF4-FFF2-40B4-BE49-F238E27FC236}">
                <a16:creationId xmlns:a16="http://schemas.microsoft.com/office/drawing/2014/main" id="{922AF418-C0A7-434D-97D1-E711909142E8}"/>
              </a:ext>
            </a:extLst>
          </p:cNvPr>
          <p:cNvSpPr>
            <a:spLocks noGrp="1"/>
          </p:cNvSpPr>
          <p:nvPr>
            <p:ph type="pic" sz="quarter" idx="17" hasCustomPrompt="1"/>
          </p:nvPr>
        </p:nvSpPr>
        <p:spPr>
          <a:xfrm>
            <a:off x="2225675" y="0"/>
            <a:ext cx="8886825" cy="5716361"/>
          </a:xfrm>
          <a:prstGeom prst="rect">
            <a:avLst/>
          </a:prstGeom>
          <a:solidFill>
            <a:srgbClr val="A3ACAC"/>
          </a:solidFill>
        </p:spPr>
        <p:txBody>
          <a:bodyPr anchor="ctr"/>
          <a:lstStyle>
            <a:lvl1pPr marL="0" indent="0" algn="ctr">
              <a:buNone/>
              <a:defRPr/>
            </a:lvl1pPr>
          </a:lstStyle>
          <a:p>
            <a:r>
              <a:rPr lang="en-US" dirty="0"/>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1"/>
          <p:cNvSpPr>
            <a:spLocks noGrp="1"/>
          </p:cNvSpPr>
          <p:nvPr>
            <p:ph type="title" hasCustomPrompt="1"/>
          </p:nvPr>
        </p:nvSpPr>
        <p:spPr>
          <a:xfrm>
            <a:off x="718468" y="1687945"/>
            <a:ext cx="4361337" cy="1820429"/>
          </a:xfrm>
          <a:prstGeom prst="rect">
            <a:avLst/>
          </a:prstGeom>
          <a:solidFill>
            <a:schemeClr val="bg1"/>
          </a:solidFill>
        </p:spPr>
        <p:txBody>
          <a:bodyPr lIns="273600" tIns="180000" rIns="182880" bIns="46800" anchor="t" anchorCtr="0">
            <a:normAutofit/>
          </a:bodyPr>
          <a:lstStyle>
            <a:lvl1pPr>
              <a:defRPr sz="3600">
                <a:latin typeface="Arial" panose="020B0604020202020204" pitchFamily="34" charset="0"/>
                <a:cs typeface="Arial" panose="020B0604020202020204" pitchFamily="34" charset="0"/>
              </a:defRPr>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18467" y="3508375"/>
            <a:ext cx="4361337" cy="2869276"/>
          </a:xfrm>
          <a:prstGeom prst="rect">
            <a:avLst/>
          </a:prstGeom>
          <a:solidFill>
            <a:schemeClr val="bg1"/>
          </a:solidFill>
        </p:spPr>
        <p:txBody>
          <a:bodyPr lIns="274320" tIns="91440"/>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dirty="0"/>
          </a:p>
        </p:txBody>
      </p:sp>
    </p:spTree>
    <p:extLst>
      <p:ext uri="{BB962C8B-B14F-4D97-AF65-F5344CB8AC3E}">
        <p14:creationId xmlns:p14="http://schemas.microsoft.com/office/powerpoint/2010/main" val="358432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2B1CBC-EB73-B140-9941-D9E961F1B730}"/>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2">
            <a:extLst>
              <a:ext uri="{FF2B5EF4-FFF2-40B4-BE49-F238E27FC236}">
                <a16:creationId xmlns:a16="http://schemas.microsoft.com/office/drawing/2014/main" id="{0E494689-C6C2-A64B-8C35-09134E0C51D7}"/>
              </a:ext>
              <a:ext uri="{C183D7F6-B498-43B3-948B-1728B52AA6E4}">
                <adec:decorative xmlns:adec="http://schemas.microsoft.com/office/drawing/2017/decorative" val="1"/>
              </a:ext>
            </a:extLst>
          </p:cNvPr>
          <p:cNvPicPr>
            <a:picLocks noChangeAspect="1"/>
          </p:cNvPicPr>
          <p:nvPr userDrawn="1"/>
        </p:nvPicPr>
        <p:blipFill rotWithShape="1">
          <a:blip r:embed="rId2"/>
          <a:srcRect l="-183" t="5696" r="-1"/>
          <a:stretch/>
        </p:blipFill>
        <p:spPr>
          <a:xfrm>
            <a:off x="974034" y="0"/>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1"/>
          <p:cNvSpPr>
            <a:spLocks noGrp="1"/>
          </p:cNvSpPr>
          <p:nvPr>
            <p:ph type="title" hasCustomPrompt="1"/>
          </p:nvPr>
        </p:nvSpPr>
        <p:spPr>
          <a:xfrm>
            <a:off x="6997330" y="1601603"/>
            <a:ext cx="4651777" cy="1827397"/>
          </a:xfrm>
          <a:prstGeom prst="rect">
            <a:avLst/>
          </a:prstGeom>
          <a:solidFill>
            <a:schemeClr val="bg1"/>
          </a:solidFill>
        </p:spPr>
        <p:txBody>
          <a:bodyPr lIns="273600" tIns="180000" bIns="46800" anchor="t" anchorCtr="0">
            <a:normAutofit/>
          </a:bodyPr>
          <a:lstStyle>
            <a:lvl1pPr>
              <a:defRPr sz="3600">
                <a:latin typeface="Arial" panose="020B0604020202020204" pitchFamily="34" charset="0"/>
                <a:cs typeface="Arial" panose="020B0604020202020204" pitchFamily="34" charset="0"/>
              </a:defRPr>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97330" y="3429000"/>
            <a:ext cx="4651777" cy="2871925"/>
          </a:xfrm>
          <a:prstGeom prst="rect">
            <a:avLst/>
          </a:prstGeom>
          <a:solidFill>
            <a:schemeClr val="bg1"/>
          </a:solidFill>
        </p:spPr>
        <p:txBody>
          <a:bodyPr lIns="273600"/>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dirty="0"/>
          </a:p>
        </p:txBody>
      </p:sp>
    </p:spTree>
    <p:extLst>
      <p:ext uri="{BB962C8B-B14F-4D97-AF65-F5344CB8AC3E}">
        <p14:creationId xmlns:p14="http://schemas.microsoft.com/office/powerpoint/2010/main" val="2109508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ontent slide with photo 1.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18BA40-E181-5841-87C4-F22942E4215F}"/>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Picture Placeholder 6">
            <a:extLst>
              <a:ext uri="{FF2B5EF4-FFF2-40B4-BE49-F238E27FC236}">
                <a16:creationId xmlns:a16="http://schemas.microsoft.com/office/drawing/2014/main" id="{043398AF-B101-4BBC-9DEC-D84DFFCAA97B}"/>
              </a:ext>
            </a:extLst>
          </p:cNvPr>
          <p:cNvSpPr>
            <a:spLocks noGrp="1"/>
          </p:cNvSpPr>
          <p:nvPr>
            <p:ph type="pic" sz="quarter" idx="17" hasCustomPrompt="1"/>
          </p:nvPr>
        </p:nvSpPr>
        <p:spPr>
          <a:xfrm>
            <a:off x="974725" y="0"/>
            <a:ext cx="9093200" cy="5705475"/>
          </a:xfrm>
          <a:prstGeom prst="rect">
            <a:avLst/>
          </a:prstGeom>
          <a:solidFill>
            <a:srgbClr val="A3ACAC"/>
          </a:solidFill>
        </p:spPr>
        <p:txBody>
          <a:bodyPr anchor="ctr"/>
          <a:lstStyle>
            <a:lvl1pPr marL="0" indent="0" algn="ctr">
              <a:buNone/>
              <a:defRPr/>
            </a:lvl1pPr>
          </a:lstStyle>
          <a:p>
            <a:r>
              <a:rPr lang="en-US" dirty="0"/>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1"/>
          <p:cNvSpPr>
            <a:spLocks noGrp="1"/>
          </p:cNvSpPr>
          <p:nvPr>
            <p:ph type="title" hasCustomPrompt="1"/>
          </p:nvPr>
        </p:nvSpPr>
        <p:spPr>
          <a:xfrm>
            <a:off x="6971552" y="1601604"/>
            <a:ext cx="4684490" cy="1899800"/>
          </a:xfrm>
          <a:prstGeom prst="rect">
            <a:avLst/>
          </a:prstGeom>
          <a:solidFill>
            <a:schemeClr val="bg1"/>
          </a:solidFill>
        </p:spPr>
        <p:txBody>
          <a:bodyPr lIns="273600" tIns="180000" anchor="t" anchorCtr="0">
            <a:normAutofit/>
          </a:bodyPr>
          <a:lstStyle>
            <a:lvl1pPr>
              <a:defRPr sz="3600">
                <a:latin typeface="Arial" panose="020B0604020202020204" pitchFamily="34" charset="0"/>
                <a:cs typeface="Arial" panose="020B0604020202020204" pitchFamily="34" charset="0"/>
              </a:defRPr>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71553" y="3448322"/>
            <a:ext cx="4684489" cy="2852603"/>
          </a:xfrm>
          <a:prstGeom prst="rect">
            <a:avLst/>
          </a:prstGeom>
          <a:solidFill>
            <a:schemeClr val="bg1"/>
          </a:solidFill>
        </p:spPr>
        <p:txBody>
          <a:bodyPr lIns="273600" tIns="91440"/>
          <a:lstStyle>
            <a:lvl1pPr marL="0" indent="0">
              <a:buFontTx/>
              <a:buNone/>
              <a:defRPr sz="1600" b="0" i="0">
                <a:latin typeface="Arial" panose="020B0604020202020204" pitchFamily="34" charset="0"/>
                <a:ea typeface="Open Sans Light" panose="020B0306030504020204" pitchFamily="34" charset="0"/>
                <a:cs typeface="Arial" panose="020B0604020202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dirty="0"/>
          </a:p>
        </p:txBody>
      </p:sp>
      <p:cxnSp>
        <p:nvCxnSpPr>
          <p:cNvPr id="16" name="Straight Connector 15">
            <a:extLst>
              <a:ext uri="{FF2B5EF4-FFF2-40B4-BE49-F238E27FC236}">
                <a16:creationId xmlns:a16="http://schemas.microsoft.com/office/drawing/2014/main" id="{40FC61BE-60FD-9F4B-89C7-4C1733B8C598}"/>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96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dirty="0"/>
          </a:p>
        </p:txBody>
      </p:sp>
      <p:sp>
        <p:nvSpPr>
          <p:cNvPr id="2" name="Rectangle 1">
            <a:extLst>
              <a:ext uri="{FF2B5EF4-FFF2-40B4-BE49-F238E27FC236}">
                <a16:creationId xmlns:a16="http://schemas.microsoft.com/office/drawing/2014/main" id="{898DE12B-F318-0044-A300-BB4D3DE09E68}"/>
              </a:ext>
            </a:extLst>
          </p:cNvPr>
          <p:cNvSpPr/>
          <p:nvPr userDrawn="1"/>
        </p:nvSpPr>
        <p:spPr>
          <a:xfrm>
            <a:off x="1035170" y="1701800"/>
            <a:ext cx="6858758" cy="288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8E748F9-4DD9-C84B-BA2C-5BA2008DB998}"/>
              </a:ext>
            </a:extLst>
          </p:cNvPr>
          <p:cNvSpPr>
            <a:spLocks noGrp="1"/>
          </p:cNvSpPr>
          <p:nvPr>
            <p:ph type="title" hasCustomPrompt="1"/>
          </p:nvPr>
        </p:nvSpPr>
        <p:spPr>
          <a:xfrm>
            <a:off x="1035170" y="1701800"/>
            <a:ext cx="6901736" cy="2887662"/>
          </a:xfrm>
          <a:prstGeom prst="rect">
            <a:avLst/>
          </a:prstGeom>
          <a:solidFill>
            <a:schemeClr val="bg1"/>
          </a:solidFill>
        </p:spPr>
        <p:txBody>
          <a:bodyPr lIns="273600" tIns="180000" rIns="182880" bIns="46800" anchor="ctr" anchorCtr="0">
            <a:normAutofit/>
          </a:bodyPr>
          <a:lstStyle>
            <a:lvl1pPr>
              <a:defRPr sz="5400">
                <a:latin typeface="Arial" panose="020B0604020202020204" pitchFamily="34" charset="0"/>
                <a:cs typeface="Arial" panose="020B0604020202020204" pitchFamily="34" charset="0"/>
              </a:defRPr>
            </a:lvl1pPr>
          </a:lstStyle>
          <a:p>
            <a:r>
              <a:rPr lang="en-US"/>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8760E-2A64-6C42-8F96-E7682515D21A}"/>
              </a:ext>
              <a:ext uri="{C183D7F6-B498-43B3-948B-1728B52AA6E4}">
                <adec:decorative xmlns:adec="http://schemas.microsoft.com/office/drawing/2017/decorative" val="1"/>
              </a:ext>
            </a:extLst>
          </p:cNvPr>
          <p:cNvPicPr>
            <a:picLocks noChangeAspect="1"/>
          </p:cNvPicPr>
          <p:nvPr userDrawn="1"/>
        </p:nvPicPr>
        <p:blipFill rotWithShape="1">
          <a:blip r:embed="rId2"/>
          <a:srcRect/>
          <a:stretch/>
        </p:blipFill>
        <p:spPr>
          <a:xfrm>
            <a:off x="1905000" y="0"/>
            <a:ext cx="10287000" cy="6858000"/>
          </a:xfrm>
          <a:prstGeom prst="rect">
            <a:avLst/>
          </a:prstGeom>
        </p:spPr>
      </p:pic>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6269" y="577850"/>
            <a:ext cx="4180852" cy="2377623"/>
          </a:xfrm>
          <a:prstGeom prst="rect">
            <a:avLst/>
          </a:prstGeom>
          <a:solidFill>
            <a:schemeClr val="bg1"/>
          </a:solidFill>
        </p:spPr>
        <p:txBody>
          <a:bodyPr lIns="273600" tIns="180000" bIns="46800"/>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6" name="Subtitle 2"/>
          <p:cNvSpPr>
            <a:spLocks noGrp="1"/>
          </p:cNvSpPr>
          <p:nvPr>
            <p:ph type="subTitle" idx="1"/>
          </p:nvPr>
        </p:nvSpPr>
        <p:spPr>
          <a:xfrm>
            <a:off x="1026269" y="2955473"/>
            <a:ext cx="4180853" cy="1246547"/>
          </a:xfrm>
          <a:prstGeom prst="rect">
            <a:avLst/>
          </a:prstGeom>
          <a:solidFill>
            <a:schemeClr val="bg1"/>
          </a:solidFill>
        </p:spPr>
        <p:txBody>
          <a:bodyPr lIns="273600"/>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dirty="0"/>
          </a:p>
        </p:txBody>
      </p:sp>
    </p:spTree>
    <p:extLst>
      <p:ext uri="{BB962C8B-B14F-4D97-AF65-F5344CB8AC3E}">
        <p14:creationId xmlns:p14="http://schemas.microsoft.com/office/powerpoint/2010/main" val="3056482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4613" y="1432628"/>
            <a:ext cx="43878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DF612D3-C737-F54B-B339-E0F7609EDD5A}"/>
              </a:ext>
            </a:extLst>
          </p:cNvPr>
          <p:cNvSpPr txBox="1"/>
          <p:nvPr userDrawn="1"/>
        </p:nvSpPr>
        <p:spPr>
          <a:xfrm>
            <a:off x="5464885" y="2122077"/>
            <a:ext cx="1183341" cy="184666"/>
          </a:xfrm>
          <a:prstGeom prst="rect">
            <a:avLst/>
          </a:prstGeom>
          <a:noFill/>
        </p:spPr>
        <p:txBody>
          <a:bodyPr wrap="square" rtlCol="0">
            <a:spAutoFit/>
          </a:bodyPr>
          <a:lstStyle/>
          <a:p>
            <a:pPr algn="ctr"/>
            <a:r>
              <a:rPr lang="en-US" sz="600" b="0" i="0" dirty="0">
                <a:solidFill>
                  <a:srgbClr val="007FA3"/>
                </a:solidFill>
                <a:latin typeface="Open Sans Light" panose="020B0306030504020204" pitchFamily="34" charset="0"/>
                <a:ea typeface="Open Sans Light" panose="020B0306030504020204" pitchFamily="34" charset="0"/>
                <a:cs typeface="Open Sans Light" panose="020B0306030504020204" pitchFamily="34" charset="0"/>
              </a:rPr>
              <a:t>End of presentation</a:t>
            </a:r>
          </a:p>
        </p:txBody>
      </p:sp>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dirty="0"/>
          </a:p>
        </p:txBody>
      </p:sp>
    </p:spTree>
    <p:extLst>
      <p:ext uri="{BB962C8B-B14F-4D97-AF65-F5344CB8AC3E}">
        <p14:creationId xmlns:p14="http://schemas.microsoft.com/office/powerpoint/2010/main" val="123180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dirty="0"/>
          </a:p>
        </p:txBody>
      </p:sp>
    </p:spTree>
    <p:extLst>
      <p:ext uri="{BB962C8B-B14F-4D97-AF65-F5344CB8AC3E}">
        <p14:creationId xmlns:p14="http://schemas.microsoft.com/office/powerpoint/2010/main" val="400796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itle Slide 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5570E7-1A1D-4113-8CB6-4C73458688FA}"/>
              </a:ext>
            </a:extLst>
          </p:cNvPr>
          <p:cNvSpPr>
            <a:spLocks noGrp="1"/>
          </p:cNvSpPr>
          <p:nvPr>
            <p:ph type="pic" sz="quarter" idx="11" hasCustomPrompt="1"/>
          </p:nvPr>
        </p:nvSpPr>
        <p:spPr>
          <a:xfrm>
            <a:off x="2273300" y="0"/>
            <a:ext cx="9918700" cy="6853238"/>
          </a:xfrm>
          <a:prstGeom prst="rect">
            <a:avLst/>
          </a:prstGeom>
          <a:solidFill>
            <a:srgbClr val="A3ACAC"/>
          </a:solidFill>
        </p:spPr>
        <p:txBody>
          <a:bodyPr anchor="ctr"/>
          <a:lstStyle>
            <a:lvl1pPr marL="0" indent="0" algn="ctr">
              <a:buNone/>
              <a:defRPr/>
            </a:lvl1pPr>
          </a:lstStyle>
          <a:p>
            <a:r>
              <a:rPr lang="en-US" dirty="0"/>
              <a:t>Click to insert picture </a:t>
            </a:r>
          </a:p>
        </p:txBody>
      </p:sp>
      <p:sp>
        <p:nvSpPr>
          <p:cNvPr id="2" name="Title 1"/>
          <p:cNvSpPr>
            <a:spLocks noGrp="1"/>
          </p:cNvSpPr>
          <p:nvPr>
            <p:ph type="title"/>
          </p:nvPr>
        </p:nvSpPr>
        <p:spPr>
          <a:xfrm>
            <a:off x="1021949" y="576943"/>
            <a:ext cx="4061216" cy="2389778"/>
          </a:xfrm>
          <a:prstGeom prst="rect">
            <a:avLst/>
          </a:prstGeom>
          <a:solidFill>
            <a:schemeClr val="bg1"/>
          </a:solidFill>
        </p:spPr>
        <p:txBody>
          <a:bodyPr lIns="273600" tIns="180000"/>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6" name="Subtitle 2"/>
          <p:cNvSpPr>
            <a:spLocks noGrp="1"/>
          </p:cNvSpPr>
          <p:nvPr>
            <p:ph type="subTitle" idx="1"/>
          </p:nvPr>
        </p:nvSpPr>
        <p:spPr>
          <a:xfrm>
            <a:off x="1021949" y="2966721"/>
            <a:ext cx="4058485" cy="1275079"/>
          </a:xfrm>
          <a:prstGeom prst="rect">
            <a:avLst/>
          </a:prstGeom>
          <a:solidFill>
            <a:schemeClr val="bg1"/>
          </a:solidFill>
        </p:spPr>
        <p:txBody>
          <a:bodyPr lIns="273600"/>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dirty="0"/>
          </a:p>
        </p:txBody>
      </p:sp>
    </p:spTree>
    <p:extLst>
      <p:ext uri="{BB962C8B-B14F-4D97-AF65-F5344CB8AC3E}">
        <p14:creationId xmlns:p14="http://schemas.microsoft.com/office/powerpoint/2010/main" val="267877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6BB36-3C99-C34C-B289-33A3A2B0EC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893506" y="0"/>
            <a:ext cx="10298491" cy="6858000"/>
          </a:xfrm>
          <a:prstGeom prst="rect">
            <a:avLst/>
          </a:prstGeom>
        </p:spPr>
      </p:pic>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465589" y="1695450"/>
            <a:ext cx="4216580" cy="3359876"/>
          </a:xfrm>
          <a:prstGeom prst="rect">
            <a:avLst/>
          </a:prstGeom>
          <a:solidFill>
            <a:schemeClr val="bg1"/>
          </a:solidFill>
        </p:spPr>
        <p:txBody>
          <a:bodyPr lIns="273600" tIns="180000" rIns="91440" bIns="46800" anchor="t" anchorCtr="0"/>
          <a:lstStyle>
            <a:lvl1pPr algn="l">
              <a:defRPr sz="45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Subtitle 2"/>
          <p:cNvSpPr>
            <a:spLocks noGrp="1"/>
          </p:cNvSpPr>
          <p:nvPr>
            <p:ph type="subTitle" idx="1"/>
          </p:nvPr>
        </p:nvSpPr>
        <p:spPr>
          <a:xfrm>
            <a:off x="465590" y="5055326"/>
            <a:ext cx="4216580" cy="1234349"/>
          </a:xfrm>
          <a:prstGeom prst="rect">
            <a:avLst/>
          </a:prstGeom>
          <a:solidFill>
            <a:schemeClr val="bg1"/>
          </a:solidFill>
        </p:spPr>
        <p:txBody>
          <a:bodyPr lIns="273600"/>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spTree>
    <p:extLst>
      <p:ext uri="{BB962C8B-B14F-4D97-AF65-F5344CB8AC3E}">
        <p14:creationId xmlns:p14="http://schemas.microsoft.com/office/powerpoint/2010/main" val="218712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itle slide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Picture Placeholder 4">
            <a:extLst>
              <a:ext uri="{FF2B5EF4-FFF2-40B4-BE49-F238E27FC236}">
                <a16:creationId xmlns:a16="http://schemas.microsoft.com/office/drawing/2014/main" id="{9A1F898B-FAE9-4D86-960F-90B653B5180B}"/>
              </a:ext>
            </a:extLst>
          </p:cNvPr>
          <p:cNvSpPr>
            <a:spLocks noGrp="1"/>
          </p:cNvSpPr>
          <p:nvPr>
            <p:ph type="pic" sz="quarter" idx="11" hasCustomPrompt="1"/>
          </p:nvPr>
        </p:nvSpPr>
        <p:spPr>
          <a:xfrm>
            <a:off x="2217738" y="0"/>
            <a:ext cx="9974262" cy="6858000"/>
          </a:xfrm>
          <a:prstGeom prst="rect">
            <a:avLst/>
          </a:prstGeom>
          <a:solidFill>
            <a:srgbClr val="A3ACAC"/>
          </a:solidFill>
        </p:spPr>
        <p:txBody>
          <a:bodyPr anchor="ctr"/>
          <a:lstStyle>
            <a:lvl1pPr marL="0" indent="0" algn="ctr">
              <a:buNone/>
              <a:defRPr/>
            </a:lvl1pPr>
          </a:lstStyle>
          <a:p>
            <a:r>
              <a:rPr lang="en-US" dirty="0"/>
              <a:t>Click to insert picture</a:t>
            </a:r>
          </a:p>
        </p:txBody>
      </p:sp>
      <p:sp>
        <p:nvSpPr>
          <p:cNvPr id="12" name="Title 1"/>
          <p:cNvSpPr>
            <a:spLocks noGrp="1"/>
          </p:cNvSpPr>
          <p:nvPr>
            <p:ph type="ctrTitle"/>
          </p:nvPr>
        </p:nvSpPr>
        <p:spPr>
          <a:xfrm>
            <a:off x="468314" y="1695450"/>
            <a:ext cx="3822192" cy="3518807"/>
          </a:xfrm>
          <a:prstGeom prst="rect">
            <a:avLst/>
          </a:prstGeom>
          <a:solidFill>
            <a:schemeClr val="bg1"/>
          </a:solidFill>
        </p:spPr>
        <p:txBody>
          <a:bodyPr lIns="273600" tIns="180000" bIns="46800" anchor="t" anchorCtr="0"/>
          <a:lstStyle>
            <a:lvl1pPr algn="l">
              <a:defRPr sz="45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Subtitle 2"/>
          <p:cNvSpPr>
            <a:spLocks noGrp="1"/>
          </p:cNvSpPr>
          <p:nvPr>
            <p:ph type="subTitle" idx="1"/>
          </p:nvPr>
        </p:nvSpPr>
        <p:spPr>
          <a:xfrm>
            <a:off x="468314" y="5075400"/>
            <a:ext cx="3822192" cy="1204718"/>
          </a:xfrm>
          <a:prstGeom prst="rect">
            <a:avLst/>
          </a:prstGeom>
          <a:solidFill>
            <a:schemeClr val="bg1"/>
          </a:solidFill>
        </p:spPr>
        <p:txBody>
          <a:bodyPr lIns="273600" tIns="182880"/>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spTree>
    <p:extLst>
      <p:ext uri="{BB962C8B-B14F-4D97-AF65-F5344CB8AC3E}">
        <p14:creationId xmlns:p14="http://schemas.microsoft.com/office/powerpoint/2010/main" val="95398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9EBCB-A696-8548-86C6-E4F061F88ADE}"/>
              </a:ext>
              <a:ext uri="{C183D7F6-B498-43B3-948B-1728B52AA6E4}">
                <adec:decorative xmlns:adec="http://schemas.microsoft.com/office/drawing/2017/decorative" val="1"/>
              </a:ext>
            </a:extLst>
          </p:cNvPr>
          <p:cNvPicPr>
            <a:picLocks noChangeAspect="1"/>
          </p:cNvPicPr>
          <p:nvPr userDrawn="1"/>
        </p:nvPicPr>
        <p:blipFill rotWithShape="1">
          <a:blip r:embed="rId2"/>
          <a:srcRect t="4037" r="7846" b="4507"/>
          <a:stretch/>
        </p:blipFill>
        <p:spPr>
          <a:xfrm>
            <a:off x="1993284" y="0"/>
            <a:ext cx="10198716" cy="6858000"/>
          </a:xfrm>
          <a:prstGeom prst="rect">
            <a:avLst/>
          </a:prstGeom>
        </p:spPr>
      </p:pic>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781146" y="2225675"/>
            <a:ext cx="4368703" cy="2607582"/>
          </a:xfrm>
          <a:prstGeom prst="rect">
            <a:avLst/>
          </a:prstGeom>
          <a:solidFill>
            <a:schemeClr val="bg1"/>
          </a:solidFill>
        </p:spPr>
        <p:txBody>
          <a:bodyPr lIns="273600" tIns="180000" rIns="91440" bIns="46800"/>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4" name="Subtitle 2"/>
          <p:cNvSpPr>
            <a:spLocks noGrp="1"/>
          </p:cNvSpPr>
          <p:nvPr>
            <p:ph type="subTitle" idx="1"/>
          </p:nvPr>
        </p:nvSpPr>
        <p:spPr>
          <a:xfrm>
            <a:off x="781146" y="4702288"/>
            <a:ext cx="4368703" cy="1544525"/>
          </a:xfrm>
          <a:prstGeom prst="rect">
            <a:avLst/>
          </a:prstGeom>
          <a:solidFill>
            <a:schemeClr val="bg1"/>
          </a:solidFill>
        </p:spPr>
        <p:txBody>
          <a:bodyPr lIns="273600" anchor="t"/>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dirty="0"/>
          </a:p>
        </p:txBody>
      </p:sp>
      <p:pic>
        <p:nvPicPr>
          <p:cNvPr id="10" name="Picture 4">
            <a:extLst>
              <a:ext uri="{FF2B5EF4-FFF2-40B4-BE49-F238E27FC236}">
                <a16:creationId xmlns:a16="http://schemas.microsoft.com/office/drawing/2014/main" id="{41C34609-7271-CF4F-81B7-1D33031D91B7}"/>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64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itle slide 3.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76386"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6218FE5E-0AD1-430C-938B-9C9520E7186C}"/>
              </a:ext>
            </a:extLst>
          </p:cNvPr>
          <p:cNvSpPr>
            <a:spLocks noGrp="1"/>
          </p:cNvSpPr>
          <p:nvPr>
            <p:ph type="pic" sz="quarter" idx="11" hasCustomPrompt="1"/>
          </p:nvPr>
        </p:nvSpPr>
        <p:spPr>
          <a:xfrm>
            <a:off x="1993284" y="0"/>
            <a:ext cx="10182928" cy="6839712"/>
          </a:xfrm>
          <a:prstGeom prst="rect">
            <a:avLst/>
          </a:prstGeom>
          <a:solidFill>
            <a:srgbClr val="A3ACAC"/>
          </a:solidFill>
        </p:spPr>
        <p:txBody>
          <a:bodyPr anchor="ctr"/>
          <a:lstStyle>
            <a:lvl1pPr marL="0" indent="0" algn="ctr">
              <a:buNone/>
              <a:defRPr/>
            </a:lvl1pPr>
          </a:lstStyle>
          <a:p>
            <a:r>
              <a:rPr lang="en-US" dirty="0"/>
              <a:t>Click to insert picture</a:t>
            </a:r>
          </a:p>
        </p:txBody>
      </p:sp>
      <p:sp>
        <p:nvSpPr>
          <p:cNvPr id="13" name="Title 1"/>
          <p:cNvSpPr>
            <a:spLocks noGrp="1"/>
          </p:cNvSpPr>
          <p:nvPr>
            <p:ph type="title" hasCustomPrompt="1"/>
          </p:nvPr>
        </p:nvSpPr>
        <p:spPr>
          <a:xfrm>
            <a:off x="813976" y="2225675"/>
            <a:ext cx="4335876" cy="2542268"/>
          </a:xfrm>
          <a:prstGeom prst="rect">
            <a:avLst/>
          </a:prstGeom>
          <a:solidFill>
            <a:schemeClr val="bg1"/>
          </a:solidFill>
        </p:spPr>
        <p:txBody>
          <a:bodyPr lIns="274320" tIns="180000" rIns="91440"/>
          <a:lstStyle>
            <a:lvl1pPr>
              <a:defRPr>
                <a:latin typeface="Arial" panose="020B0604020202020204" pitchFamily="34" charset="0"/>
                <a:cs typeface="Arial" panose="020B0604020202020204" pitchFamily="34" charset="0"/>
              </a:defRPr>
            </a:lvl1pPr>
          </a:lstStyle>
          <a:p>
            <a:r>
              <a:rPr lang="en-US"/>
              <a:t>Click to add title</a:t>
            </a:r>
          </a:p>
        </p:txBody>
      </p:sp>
      <p:sp>
        <p:nvSpPr>
          <p:cNvPr id="10" name="Subtitle 1">
            <a:extLst>
              <a:ext uri="{FF2B5EF4-FFF2-40B4-BE49-F238E27FC236}">
                <a16:creationId xmlns:a16="http://schemas.microsoft.com/office/drawing/2014/main" id="{DA5B2C57-6727-4047-AD63-87E2498B7E9B}"/>
              </a:ext>
            </a:extLst>
          </p:cNvPr>
          <p:cNvSpPr>
            <a:spLocks noGrp="1"/>
          </p:cNvSpPr>
          <p:nvPr>
            <p:ph type="body" sz="quarter" idx="12" hasCustomPrompt="1"/>
          </p:nvPr>
        </p:nvSpPr>
        <p:spPr>
          <a:xfrm>
            <a:off x="813976" y="4767942"/>
            <a:ext cx="4335874" cy="1475695"/>
          </a:xfrm>
          <a:prstGeom prst="rect">
            <a:avLst/>
          </a:prstGeom>
          <a:solidFill>
            <a:schemeClr val="bg1"/>
          </a:solidFill>
        </p:spPr>
        <p:txBody>
          <a:bodyPr lIns="182880" tIns="91440"/>
          <a:lstStyle>
            <a:lvl1pPr marL="0" indent="0">
              <a:buNone/>
              <a:defRPr>
                <a:latin typeface="Arial" panose="020B0604020202020204" pitchFamily="34" charset="0"/>
                <a:cs typeface="Arial" panose="020B0604020202020204" pitchFamily="34" charset="0"/>
              </a:defRPr>
            </a:lvl1pPr>
          </a:lstStyle>
          <a:p>
            <a:pPr lvl="0"/>
            <a:r>
              <a:rPr lang="en-US"/>
              <a:t>Click to add subtitle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dirty="0"/>
          </a:p>
        </p:txBody>
      </p:sp>
      <p:pic>
        <p:nvPicPr>
          <p:cNvPr id="11" name="Picture 4">
            <a:extLst>
              <a:ext uri="{FF2B5EF4-FFF2-40B4-BE49-F238E27FC236}">
                <a16:creationId xmlns:a16="http://schemas.microsoft.com/office/drawing/2014/main" id="{14C4704F-102A-4849-99D0-8B121C3F8209}"/>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3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 uri="{C183D7F6-B498-43B3-948B-1728B52AA6E4}">
                <adec:decorative xmlns:adec="http://schemas.microsoft.com/office/drawing/2017/decorative" val="1"/>
              </a:ext>
            </a:extLst>
          </p:cNvPr>
          <p:cNvSpPr/>
          <p:nvPr/>
        </p:nvSpPr>
        <p:spPr>
          <a:xfrm>
            <a:off x="1984375"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2">
            <a:extLst>
              <a:ext uri="{FF2B5EF4-FFF2-40B4-BE49-F238E27FC236}">
                <a16:creationId xmlns:a16="http://schemas.microsoft.com/office/drawing/2014/main" id="{2D6C6F61-BA41-144D-B6FE-E8A9E2E4B8C0}"/>
              </a:ext>
              <a:ext uri="{C183D7F6-B498-43B3-948B-1728B52AA6E4}">
                <adec:decorative xmlns:adec="http://schemas.microsoft.com/office/drawing/2017/decorative" val="1"/>
              </a:ext>
            </a:extLst>
          </p:cNvPr>
          <p:cNvPicPr>
            <a:picLocks noChangeAspect="1"/>
          </p:cNvPicPr>
          <p:nvPr userDrawn="1"/>
        </p:nvPicPr>
        <p:blipFill rotWithShape="1">
          <a:blip r:embed="rId2"/>
          <a:srcRect l="13571" t="30062" r="25128" b="11244"/>
          <a:stretch/>
        </p:blipFill>
        <p:spPr>
          <a:xfrm>
            <a:off x="0" y="1669774"/>
            <a:ext cx="8156577" cy="5188226"/>
          </a:xfrm>
          <a:prstGeom prst="rect">
            <a:avLst/>
          </a:prstGeom>
        </p:spPr>
      </p:pic>
      <p:sp>
        <p:nvSpPr>
          <p:cNvPr id="13" name="Title 1"/>
          <p:cNvSpPr>
            <a:spLocks noGrp="1"/>
          </p:cNvSpPr>
          <p:nvPr>
            <p:ph type="ctrTitle" hasCustomPrompt="1"/>
          </p:nvPr>
        </p:nvSpPr>
        <p:spPr>
          <a:xfrm>
            <a:off x="7515421" y="577850"/>
            <a:ext cx="3597488" cy="3431247"/>
          </a:xfrm>
          <a:prstGeom prst="rect">
            <a:avLst/>
          </a:prstGeom>
          <a:solidFill>
            <a:schemeClr val="bg1"/>
          </a:solidFill>
        </p:spPr>
        <p:txBody>
          <a:bodyPr lIns="273600" tIns="274320" anchor="t" anchorCtr="0"/>
          <a:lstStyle>
            <a:lvl1pPr algn="l">
              <a:defRPr sz="4500">
                <a:solidFill>
                  <a:schemeClr val="tx1"/>
                </a:solidFill>
                <a:latin typeface="Arial" panose="020B0604020202020204" pitchFamily="34" charset="0"/>
                <a:cs typeface="Arial" panose="020B0604020202020204" pitchFamily="34" charset="0"/>
              </a:defRPr>
            </a:lvl1pPr>
          </a:lstStyle>
          <a:p>
            <a:r>
              <a:rPr lang="en-US"/>
              <a:t>Click to add title</a:t>
            </a:r>
          </a:p>
        </p:txBody>
      </p:sp>
      <p:sp>
        <p:nvSpPr>
          <p:cNvPr id="21" name="Subtitle 2"/>
          <p:cNvSpPr>
            <a:spLocks noGrp="1"/>
          </p:cNvSpPr>
          <p:nvPr>
            <p:ph type="subTitle" idx="1"/>
          </p:nvPr>
        </p:nvSpPr>
        <p:spPr>
          <a:xfrm>
            <a:off x="7515421" y="4013859"/>
            <a:ext cx="3597487" cy="1158216"/>
          </a:xfrm>
          <a:prstGeom prst="rect">
            <a:avLst/>
          </a:prstGeom>
          <a:solidFill>
            <a:schemeClr val="bg1"/>
          </a:solidFill>
        </p:spPr>
        <p:txBody>
          <a:bodyPr lIns="273600" rIns="90000"/>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6" name="Straight Connector 5">
            <a:extLst>
              <a:ext uri="{FF2B5EF4-FFF2-40B4-BE49-F238E27FC236}">
                <a16:creationId xmlns:a16="http://schemas.microsoft.com/office/drawing/2014/main" id="{E2D77FD4-D276-424C-88E8-25E8B843190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FAE6E9B-DFFB-9D4C-884F-65F4D0A124E3}"/>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dirty="0"/>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 uri="{C183D7F6-B498-43B3-948B-1728B52AA6E4}">
                <adec:decorative xmlns:adec="http://schemas.microsoft.com/office/drawing/2017/decorative" val="1"/>
              </a:ext>
            </a:extLst>
          </p:cNvPr>
          <p:cNvSpPr/>
          <p:nvPr/>
        </p:nvSpPr>
        <p:spPr>
          <a:xfrm>
            <a:off x="1984374"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466850"/>
            <a:ext cx="10735160" cy="5391150"/>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7" name="Title 6">
            <a:extLst>
              <a:ext uri="{FF2B5EF4-FFF2-40B4-BE49-F238E27FC236}">
                <a16:creationId xmlns:a16="http://schemas.microsoft.com/office/drawing/2014/main" id="{982D310E-7115-43AA-A189-B37D28B723B1}"/>
              </a:ext>
            </a:extLst>
          </p:cNvPr>
          <p:cNvSpPr>
            <a:spLocks noGrp="1"/>
          </p:cNvSpPr>
          <p:nvPr>
            <p:ph type="title" hasCustomPrompt="1"/>
          </p:nvPr>
        </p:nvSpPr>
        <p:spPr>
          <a:xfrm>
            <a:off x="7474625" y="568326"/>
            <a:ext cx="3630471" cy="4603749"/>
          </a:xfrm>
          <a:prstGeom prst="rect">
            <a:avLst/>
          </a:prstGeom>
          <a:solidFill>
            <a:schemeClr val="bg1"/>
          </a:solidFill>
        </p:spPr>
        <p:txBody>
          <a:bodyPr lIns="273600" tIns="274320" rIns="274320"/>
          <a:lstStyle>
            <a:lvl1pPr>
              <a:defRPr>
                <a:latin typeface="Arial" panose="020B0604020202020204" pitchFamily="34" charset="0"/>
                <a:cs typeface="Arial" panose="020B0604020202020204" pitchFamily="34" charset="0"/>
              </a:defRPr>
            </a:lvl1pPr>
          </a:lstStyle>
          <a:p>
            <a:r>
              <a:rPr lang="en-US"/>
              <a:t>Click to add title</a:t>
            </a:r>
          </a:p>
        </p:txBody>
      </p:sp>
      <p:sp>
        <p:nvSpPr>
          <p:cNvPr id="3" name="Subtitle">
            <a:extLst>
              <a:ext uri="{FF2B5EF4-FFF2-40B4-BE49-F238E27FC236}">
                <a16:creationId xmlns:a16="http://schemas.microsoft.com/office/drawing/2014/main" id="{CE068109-718D-4B25-993B-72D6B892A705}"/>
              </a:ext>
            </a:extLst>
          </p:cNvPr>
          <p:cNvSpPr>
            <a:spLocks noGrp="1"/>
          </p:cNvSpPr>
          <p:nvPr>
            <p:ph type="body" sz="quarter" idx="12" hasCustomPrompt="1"/>
          </p:nvPr>
        </p:nvSpPr>
        <p:spPr>
          <a:xfrm>
            <a:off x="7474625" y="4006471"/>
            <a:ext cx="3630587" cy="1165604"/>
          </a:xfrm>
          <a:prstGeom prst="rect">
            <a:avLst/>
          </a:prstGeom>
          <a:solidFill>
            <a:schemeClr val="bg1"/>
          </a:solidFill>
        </p:spPr>
        <p:txBody>
          <a:bodyPr lIns="273600" rIns="90000"/>
          <a:lstStyle>
            <a:lvl1pPr marL="0" indent="0">
              <a:buNone/>
              <a:defRPr>
                <a:latin typeface="Arial" panose="020B0604020202020204" pitchFamily="34" charset="0"/>
                <a:cs typeface="Arial" panose="020B0604020202020204" pitchFamily="34" charset="0"/>
              </a:defRPr>
            </a:lvl1pPr>
          </a:lstStyle>
          <a:p>
            <a:pPr lvl="0"/>
            <a:r>
              <a:rPr lang="en-US"/>
              <a:t>Click to add subtitle</a:t>
            </a:r>
          </a:p>
        </p:txBody>
      </p:sp>
      <p:pic>
        <p:nvPicPr>
          <p:cNvPr id="10" name="Picture 9">
            <a:extLst>
              <a:ext uri="{FF2B5EF4-FFF2-40B4-BE49-F238E27FC236}">
                <a16:creationId xmlns:a16="http://schemas.microsoft.com/office/drawing/2014/main" id="{7A9DC1FD-8034-E548-95C2-CD957F1D008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dirty="0"/>
          </a:p>
        </p:txBody>
      </p:sp>
      <p:cxnSp>
        <p:nvCxnSpPr>
          <p:cNvPr id="9" name="Straight Connector 8">
            <a:extLst>
              <a:ext uri="{FF2B5EF4-FFF2-40B4-BE49-F238E27FC236}">
                <a16:creationId xmlns:a16="http://schemas.microsoft.com/office/drawing/2014/main" id="{917382D9-3746-3141-8A7A-B32826C50D4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42230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843" r:id="rId2"/>
    <p:sldLayoutId id="2147483844" r:id="rId3"/>
    <p:sldLayoutId id="2147483788" r:id="rId4"/>
    <p:sldLayoutId id="2147483845" r:id="rId5"/>
    <p:sldLayoutId id="2147483790" r:id="rId6"/>
    <p:sldLayoutId id="2147483846" r:id="rId7"/>
    <p:sldLayoutId id="2147483792" r:id="rId8"/>
    <p:sldLayoutId id="2147483847" r:id="rId9"/>
    <p:sldLayoutId id="2147483794" r:id="rId10"/>
    <p:sldLayoutId id="2147483795" r:id="rId11"/>
    <p:sldLayoutId id="2147483796" r:id="rId12"/>
    <p:sldLayoutId id="2147483799" r:id="rId13"/>
    <p:sldLayoutId id="2147483853" r:id="rId14"/>
    <p:sldLayoutId id="2147483797" r:id="rId15"/>
    <p:sldLayoutId id="2147483854" r:id="rId16"/>
    <p:sldLayoutId id="2147483806" r:id="rId17"/>
    <p:sldLayoutId id="2147483856" r:id="rId18"/>
    <p:sldLayoutId id="2147483801" r:id="rId19"/>
    <p:sldLayoutId id="2147483804" r:id="rId20"/>
    <p:sldLayoutId id="2147483861" r:id="rId21"/>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es-mtel@pearson.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hyperlink" Target="https://vimeo.com/781570230/2c6a86b514" TargetMode="External"/><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hyperlink" Target="https://www.mtel.nesinc.com/Contacts.aspx" TargetMode="External"/><Relationship Id="rId5" Type="http://schemas.openxmlformats.org/officeDocument/2006/relationships/hyperlink" Target="https://www.mtel.nesinc.com/TestView.aspx?f=MAOP_AA-RequestingAlternativeTestingArrangements.html&amp;t=MA001" TargetMode="External"/><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hyperlink" Target="https://www.mtel.nesinc.com/Content/Form/IVOD.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x.nesinc.com/Content/Form/IVOD.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earson. &#10;Title Slide. Alternative Testing Arrangements. &#10;Accessibility Notes: &#10;This presentation includes speaker notes. &#10;In slide show view, use the following screen reader command to toggle between the slide and speaker notes: &#10;JAWS: CTRL+Shift+N. &#10;NVDA: CTRL+Shift+S.">
            <a:extLst>
              <a:ext uri="{FF2B5EF4-FFF2-40B4-BE49-F238E27FC236}">
                <a16:creationId xmlns:a16="http://schemas.microsoft.com/office/drawing/2014/main" id="{D0B8E3AF-2E1A-4BF1-8401-87A748944EB3}"/>
              </a:ext>
            </a:extLst>
          </p:cNvPr>
          <p:cNvSpPr>
            <a:spLocks noGrp="1"/>
          </p:cNvSpPr>
          <p:nvPr>
            <p:ph type="ctrTitle"/>
          </p:nvPr>
        </p:nvSpPr>
        <p:spPr>
          <a:xfrm>
            <a:off x="454704" y="2239736"/>
            <a:ext cx="4216580" cy="3359876"/>
          </a:xfrm>
        </p:spPr>
        <p:txBody>
          <a:bodyPr/>
          <a:lstStyle/>
          <a:p>
            <a:pPr algn="ctr"/>
            <a:br>
              <a:rPr lang="en-US" sz="3600" dirty="0">
                <a:latin typeface="Open Sans" panose="020B0606030504020204" pitchFamily="34" charset="0"/>
                <a:ea typeface="Open Sans" panose="020B0606030504020204" pitchFamily="34" charset="0"/>
                <a:cs typeface="Open Sans" panose="020B0606030504020204" pitchFamily="34" charset="0"/>
              </a:rPr>
            </a:br>
            <a:r>
              <a:rPr lang="en-US" sz="3600" dirty="0">
                <a:latin typeface="Open Sans" panose="020B0606030504020204" pitchFamily="34" charset="0"/>
                <a:ea typeface="Open Sans" panose="020B0606030504020204" pitchFamily="34" charset="0"/>
                <a:cs typeface="Open Sans" panose="020B0606030504020204" pitchFamily="34" charset="0"/>
              </a:rPr>
              <a:t>Alternative Testing Arrangements</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571;p99">
            <a:extLst>
              <a:ext uri="{FF2B5EF4-FFF2-40B4-BE49-F238E27FC236}">
                <a16:creationId xmlns:a16="http://schemas.microsoft.com/office/drawing/2014/main" id="{2EAA02ED-8414-7600-DC17-BFCB365EDA40}"/>
              </a:ext>
            </a:extLst>
          </p:cNvPr>
          <p:cNvSpPr txBox="1">
            <a:spLocks/>
          </p:cNvSpPr>
          <p:nvPr/>
        </p:nvSpPr>
        <p:spPr>
          <a:xfrm>
            <a:off x="4343401" y="6428176"/>
            <a:ext cx="4572000" cy="240069"/>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739" b="1" i="0" u="none" strike="noStrike" kern="1200" cap="none" spc="0" normalizeH="0" baseline="0" noProof="0" dirty="0">
                <a:ln>
                  <a:noFill/>
                </a:ln>
                <a:solidFill>
                  <a:schemeClr val="bg1"/>
                </a:solidFill>
                <a:effectLst/>
                <a:uLnTx/>
                <a:uFillTx/>
                <a:latin typeface="Verdana"/>
                <a:ea typeface="Verdana"/>
                <a:cs typeface="Verdana"/>
                <a:sym typeface="Verdana"/>
              </a:rPr>
              <a:t>Copyright © 2024 Pearson Education, Inc. or its affiliates. All rights reserved.</a:t>
            </a:r>
            <a:endParaRPr kumimoji="0" lang="en-US" sz="646" b="1" i="0" u="none" strike="noStrike" kern="1200" cap="none" spc="0" normalizeH="0" baseline="0" noProof="0" dirty="0">
              <a:ln>
                <a:noFill/>
              </a:ln>
              <a:solidFill>
                <a:schemeClr val="bg1"/>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br>
            <a:endPar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3" name="Slide Number Placeholder 2">
            <a:extLst>
              <a:ext uri="{FF2B5EF4-FFF2-40B4-BE49-F238E27FC236}">
                <a16:creationId xmlns:a16="http://schemas.microsoft.com/office/drawing/2014/main" id="{317524D2-76DA-4914-A2D6-6613D3CCD0D5}"/>
              </a:ext>
            </a:extLst>
          </p:cNvPr>
          <p:cNvSpPr>
            <a:spLocks noGrp="1"/>
          </p:cNvSpPr>
          <p:nvPr>
            <p:ph type="sldNum" sz="quarter" idx="10"/>
          </p:nvPr>
        </p:nvSpPr>
        <p:spPr/>
        <p:txBody>
          <a:bodyPr/>
          <a:lstStyle/>
          <a:p>
            <a:pPr>
              <a:defRPr/>
            </a:pPr>
            <a:fld id="{BB850806-4610-4096-8FF0-5173B540D87C}" type="slidenum">
              <a:rPr lang="en-US" altLang="en-US" b="1"/>
              <a:pPr>
                <a:defRPr/>
              </a:pPr>
              <a:t>1</a:t>
            </a:fld>
            <a:endParaRPr lang="en-US" altLang="en-US" b="1" dirty="0"/>
          </a:p>
        </p:txBody>
      </p:sp>
    </p:spTree>
    <p:extLst>
      <p:ext uri="{BB962C8B-B14F-4D97-AF65-F5344CB8AC3E}">
        <p14:creationId xmlns:p14="http://schemas.microsoft.com/office/powerpoint/2010/main" val="2576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F2ACD5-9BD8-A520-9CC7-B97CB9704DF6}"/>
              </a:ext>
            </a:extLst>
          </p:cNvPr>
          <p:cNvSpPr>
            <a:spLocks noGrp="1"/>
          </p:cNvSpPr>
          <p:nvPr>
            <p:ph type="title"/>
          </p:nvPr>
        </p:nvSpPr>
        <p:spPr/>
        <p:txBody>
          <a:bodyPr/>
          <a:lstStyle/>
          <a:p>
            <a:r>
              <a:rPr lang="en-US" dirty="0"/>
              <a:t>Alternative Arrangements for Online Proctoring</a:t>
            </a:r>
          </a:p>
        </p:txBody>
      </p:sp>
      <p:sp>
        <p:nvSpPr>
          <p:cNvPr id="2" name="Content Placeholder 1">
            <a:extLst>
              <a:ext uri="{FF2B5EF4-FFF2-40B4-BE49-F238E27FC236}">
                <a16:creationId xmlns:a16="http://schemas.microsoft.com/office/drawing/2014/main" id="{F172DD44-A3EA-5C72-0076-6831E1FA09AE}"/>
              </a:ext>
            </a:extLst>
          </p:cNvPr>
          <p:cNvSpPr>
            <a:spLocks noGrp="1"/>
          </p:cNvSpPr>
          <p:nvPr>
            <p:ph sz="quarter" idx="16"/>
          </p:nvPr>
        </p:nvSpPr>
        <p:spPr/>
        <p:txBody>
          <a:bodyPr/>
          <a:lstStyle/>
          <a:p>
            <a:pPr marL="285750" indent="-285750">
              <a:buFont typeface="Arial" panose="020B0604020202020204" pitchFamily="34" charset="0"/>
              <a:buChar char="•"/>
            </a:pPr>
            <a:r>
              <a:rPr lang="en-US" b="0" i="0" dirty="0">
                <a:solidFill>
                  <a:srgbClr val="333333"/>
                </a:solidFill>
                <a:effectLst/>
              </a:rPr>
              <a:t>Select tests in the MTEL program are available for online proctoring. </a:t>
            </a:r>
          </a:p>
          <a:p>
            <a:pPr marL="285750" indent="-285750">
              <a:buFont typeface="Arial" panose="020B0604020202020204" pitchFamily="34" charset="0"/>
              <a:buChar char="•"/>
            </a:pPr>
            <a:r>
              <a:rPr lang="en-US" b="0" i="0" dirty="0">
                <a:solidFill>
                  <a:srgbClr val="333333"/>
                </a:solidFill>
                <a:effectLst/>
              </a:rPr>
              <a:t>Online proctoring allows you to take your test securely from your home, school, or business. </a:t>
            </a:r>
          </a:p>
          <a:p>
            <a:pPr marL="285750" indent="-285750">
              <a:buFont typeface="Arial" panose="020B0604020202020204" pitchFamily="34" charset="0"/>
              <a:buChar char="•"/>
            </a:pPr>
            <a:r>
              <a:rPr lang="en-US" b="0" i="0" dirty="0">
                <a:solidFill>
                  <a:srgbClr val="333333"/>
                </a:solidFill>
                <a:effectLst/>
              </a:rPr>
              <a:t>Online proctoring will be available for each test for a one-week window each month</a:t>
            </a:r>
            <a:r>
              <a:rPr lang="en-US" dirty="0">
                <a:solidFill>
                  <a:srgbClr val="333333"/>
                </a:solidFill>
              </a:rPr>
              <a:t>.</a:t>
            </a:r>
          </a:p>
          <a:p>
            <a:pPr marL="285750" indent="-285750">
              <a:buFont typeface="Arial" panose="020B0604020202020204" pitchFamily="34" charset="0"/>
              <a:buChar char="•"/>
            </a:pPr>
            <a:r>
              <a:rPr lang="en-US" b="0" i="0" dirty="0">
                <a:solidFill>
                  <a:srgbClr val="333333"/>
                </a:solidFill>
                <a:effectLst/>
              </a:rPr>
              <a:t>Certain MTEL tests may not be offered via online proctoring and will continue to be available via computer-based testing only. </a:t>
            </a:r>
            <a:endParaRPr lang="en-US" dirty="0">
              <a:solidFill>
                <a:srgbClr val="333333"/>
              </a:solidFill>
              <a:latin typeface="Open Sans Light" panose="020B0306030504020204" pitchFamily="34" charset="0"/>
              <a:cs typeface="Open Sans Light" panose="020B0306030504020204" pitchFamily="34" charset="0"/>
            </a:endParaRPr>
          </a:p>
          <a:p>
            <a:pPr marL="742950" lvl="1" indent="-285750">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Tests that require the use of a scanner and tests that include an audio component cannot be administered via online proctoring.</a:t>
            </a:r>
            <a:endParaRPr lang="en-US" dirty="0">
              <a:latin typeface="Arial" panose="020B0604020202020204" pitchFamily="34" charset="0"/>
              <a:cs typeface="Arial" panose="020B0604020202020204" pitchFamily="34" charset="0"/>
            </a:endParaRPr>
          </a:p>
        </p:txBody>
      </p:sp>
      <p:sp>
        <p:nvSpPr>
          <p:cNvPr id="3" name="Google Shape;571;p99">
            <a:extLst>
              <a:ext uri="{FF2B5EF4-FFF2-40B4-BE49-F238E27FC236}">
                <a16:creationId xmlns:a16="http://schemas.microsoft.com/office/drawing/2014/main" id="{99A3D06C-6CD1-ED8C-1B55-D8A3E679A47C}"/>
              </a:ext>
              <a:ext uri="{C183D7F6-B498-43B3-948B-1728B52AA6E4}">
                <adec:decorative xmlns:adec="http://schemas.microsoft.com/office/drawing/2017/decorative" val="1"/>
              </a:ext>
            </a:extLst>
          </p:cNvPr>
          <p:cNvSpPr txBox="1">
            <a:spLocks/>
          </p:cNvSpPr>
          <p:nvPr/>
        </p:nvSpPr>
        <p:spPr>
          <a:xfrm>
            <a:off x="4343401" y="6428176"/>
            <a:ext cx="4572000" cy="240069"/>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t>Copyright © 2024 Pearson Education, Inc. or its affiliates. All rights reserved.</a:t>
            </a:r>
            <a:endParaRPr kumimoji="0" lang="en-US" sz="646" b="0" i="0" u="none" strike="noStrike" kern="1200" cap="none" spc="0" normalizeH="0" baseline="0" noProof="0" dirty="0">
              <a:ln>
                <a:noFill/>
              </a:ln>
              <a:solidFill>
                <a:srgbClr val="808080"/>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br>
            <a:endPar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4" name="Slide Number Placeholder 3">
            <a:extLst>
              <a:ext uri="{FF2B5EF4-FFF2-40B4-BE49-F238E27FC236}">
                <a16:creationId xmlns:a16="http://schemas.microsoft.com/office/drawing/2014/main" id="{F699DD3E-EBF1-FD54-78FF-DC8CA06FAB4E}"/>
              </a:ext>
            </a:extLst>
          </p:cNvPr>
          <p:cNvSpPr>
            <a:spLocks noGrp="1"/>
          </p:cNvSpPr>
          <p:nvPr>
            <p:ph type="sldNum" sz="quarter" idx="15"/>
          </p:nvPr>
        </p:nvSpPr>
        <p:spPr/>
        <p:txBody>
          <a:bodyPr/>
          <a:lstStyle/>
          <a:p>
            <a:pPr>
              <a:defRPr/>
            </a:pPr>
            <a:fld id="{E8901B88-A952-2044-9F37-BB636F0880BE}" type="slidenum">
              <a:rPr lang="en-US" smtClean="0"/>
              <a:pPr>
                <a:defRPr/>
              </a:pPr>
              <a:t>10</a:t>
            </a:fld>
            <a:endParaRPr lang="en-US" dirty="0"/>
          </a:p>
        </p:txBody>
      </p:sp>
    </p:spTree>
    <p:extLst>
      <p:ext uri="{BB962C8B-B14F-4D97-AF65-F5344CB8AC3E}">
        <p14:creationId xmlns:p14="http://schemas.microsoft.com/office/powerpoint/2010/main" val="145198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A702-DB73-3DBD-894A-C63E5A06586C}"/>
              </a:ext>
            </a:extLst>
          </p:cNvPr>
          <p:cNvSpPr>
            <a:spLocks noGrp="1"/>
          </p:cNvSpPr>
          <p:nvPr>
            <p:ph type="title"/>
          </p:nvPr>
        </p:nvSpPr>
        <p:spPr>
          <a:xfrm>
            <a:off x="781146" y="2225675"/>
            <a:ext cx="4368703" cy="1544525"/>
          </a:xfrm>
        </p:spPr>
        <p:txBody>
          <a:bodyPr lIns="91440" tIns="45720" rIns="91440" bIns="45720" anchor="ctr" anchorCtr="0">
            <a:normAutofit/>
          </a:bodyPr>
          <a:lstStyle/>
          <a:p>
            <a:pPr algn="ctr"/>
            <a:r>
              <a:rPr lang="en-US" dirty="0">
                <a:latin typeface="Arial"/>
                <a:cs typeface="Arial"/>
              </a:rPr>
              <a:t>FAQs</a:t>
            </a:r>
            <a:endParaRPr lang="en-US" dirty="0"/>
          </a:p>
        </p:txBody>
      </p:sp>
      <p:sp>
        <p:nvSpPr>
          <p:cNvPr id="3" name="Content Placeholder 2">
            <a:extLst>
              <a:ext uri="{FF2B5EF4-FFF2-40B4-BE49-F238E27FC236}">
                <a16:creationId xmlns:a16="http://schemas.microsoft.com/office/drawing/2014/main" id="{51A3F165-12E8-9BCB-F494-6F60E3325406}"/>
              </a:ext>
            </a:extLst>
          </p:cNvPr>
          <p:cNvSpPr>
            <a:spLocks noGrp="1"/>
          </p:cNvSpPr>
          <p:nvPr>
            <p:ph type="subTitle" idx="1"/>
          </p:nvPr>
        </p:nvSpPr>
        <p:spPr>
          <a:xfrm>
            <a:off x="781145" y="3726928"/>
            <a:ext cx="4368703" cy="2344688"/>
          </a:xfrm>
        </p:spPr>
        <p:txBody>
          <a:bodyPr lIns="91440" tIns="45720" rIns="91440" bIns="45720" anchor="t"/>
          <a:lstStyle/>
          <a:p>
            <a:pPr marL="285750" indent="-285750">
              <a:buFont typeface="Arial" panose="020B0604020202020204" pitchFamily="34" charset="0"/>
              <a:buChar char="•"/>
            </a:pPr>
            <a:r>
              <a:rPr lang="en-US" dirty="0">
                <a:ea typeface="Open Sans Light"/>
              </a:rPr>
              <a:t>General Information</a:t>
            </a:r>
            <a:endParaRPr lang="en-US" dirty="0"/>
          </a:p>
          <a:p>
            <a:pPr marL="285750" indent="-285750">
              <a:buFont typeface="Arial" panose="020B0604020202020204" pitchFamily="34" charset="0"/>
              <a:buChar char="•"/>
            </a:pPr>
            <a:r>
              <a:rPr lang="en-US" dirty="0">
                <a:ea typeface="Open Sans Light"/>
              </a:rPr>
              <a:t>Questions about Documentation</a:t>
            </a:r>
            <a:endParaRPr lang="en-US" dirty="0"/>
          </a:p>
          <a:p>
            <a:pPr marL="285750" indent="-285750">
              <a:buFont typeface="Arial" panose="020B0604020202020204" pitchFamily="34" charset="0"/>
              <a:buChar char="•"/>
            </a:pPr>
            <a:r>
              <a:rPr lang="en-US" dirty="0">
                <a:ea typeface="Open Sans Light"/>
              </a:rPr>
              <a:t>After Initial Approval and Testing</a:t>
            </a:r>
          </a:p>
          <a:p>
            <a:endParaRPr lang="en-US" dirty="0"/>
          </a:p>
        </p:txBody>
      </p:sp>
      <p:sp>
        <p:nvSpPr>
          <p:cNvPr id="5" name="Google Shape;571;p99">
            <a:extLst>
              <a:ext uri="{FF2B5EF4-FFF2-40B4-BE49-F238E27FC236}">
                <a16:creationId xmlns:a16="http://schemas.microsoft.com/office/drawing/2014/main" id="{1ACD9D3E-8AC8-8712-9A7D-83055F039B5D}"/>
              </a:ext>
              <a:ext uri="{C183D7F6-B498-43B3-948B-1728B52AA6E4}">
                <adec:decorative xmlns:adec="http://schemas.microsoft.com/office/drawing/2017/decorative" val="1"/>
              </a:ext>
            </a:extLst>
          </p:cNvPr>
          <p:cNvSpPr txBox="1">
            <a:spLocks/>
          </p:cNvSpPr>
          <p:nvPr/>
        </p:nvSpPr>
        <p:spPr>
          <a:xfrm>
            <a:off x="4343401" y="6428176"/>
            <a:ext cx="4572000" cy="240069"/>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t>Copyright © 2024 Pearson Education, Inc. or its affiliates. All rights reserved.</a:t>
            </a:r>
            <a:endParaRPr kumimoji="0" lang="en-US" sz="646" b="0" i="0" u="none" strike="noStrike" kern="1200" cap="none" spc="0" normalizeH="0" baseline="0" noProof="0" dirty="0">
              <a:ln>
                <a:noFill/>
              </a:ln>
              <a:solidFill>
                <a:srgbClr val="808080"/>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br>
            <a:endPar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4" name="Slide Number Placeholder 3">
            <a:extLst>
              <a:ext uri="{FF2B5EF4-FFF2-40B4-BE49-F238E27FC236}">
                <a16:creationId xmlns:a16="http://schemas.microsoft.com/office/drawing/2014/main" id="{7EF6058A-2614-5DF6-25CE-A4E2949DB0B2}"/>
              </a:ext>
            </a:extLst>
          </p:cNvPr>
          <p:cNvSpPr>
            <a:spLocks noGrp="1"/>
          </p:cNvSpPr>
          <p:nvPr>
            <p:ph type="sldNum" sz="quarter" idx="10"/>
          </p:nvPr>
        </p:nvSpPr>
        <p:spPr/>
        <p:txBody>
          <a:bodyPr/>
          <a:lstStyle/>
          <a:p>
            <a:pPr>
              <a:defRPr/>
            </a:pPr>
            <a:fld id="{6F595438-EECC-A345-B33C-CAAAFDC6CD59}" type="slidenum">
              <a:rPr lang="en-US"/>
              <a:pPr>
                <a:defRPr/>
              </a:pPr>
              <a:t>11</a:t>
            </a:fld>
            <a:endParaRPr lang="en-US" dirty="0"/>
          </a:p>
        </p:txBody>
      </p:sp>
    </p:spTree>
    <p:extLst>
      <p:ext uri="{BB962C8B-B14F-4D97-AF65-F5344CB8AC3E}">
        <p14:creationId xmlns:p14="http://schemas.microsoft.com/office/powerpoint/2010/main" val="341585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08;p128">
            <a:extLst>
              <a:ext uri="{FF2B5EF4-FFF2-40B4-BE49-F238E27FC236}">
                <a16:creationId xmlns:a16="http://schemas.microsoft.com/office/drawing/2014/main" id="{D5107833-6C84-44C1-887E-8EFCA1545FFC}"/>
              </a:ext>
            </a:extLst>
          </p:cNvPr>
          <p:cNvSpPr txBox="1">
            <a:spLocks noGrp="1"/>
          </p:cNvSpPr>
          <p:nvPr>
            <p:ph type="title"/>
          </p:nvPr>
        </p:nvSpPr>
        <p:spPr>
          <a:xfrm>
            <a:off x="1673983" y="2523743"/>
            <a:ext cx="3970913" cy="3325727"/>
          </a:xfrm>
          <a:prstGeom prst="rect">
            <a:avLst/>
          </a:prstGeom>
          <a:solidFill>
            <a:schemeClr val="bg1"/>
          </a:solidFill>
          <a:ln>
            <a:noFill/>
          </a:ln>
        </p:spPr>
        <p:txBody>
          <a:bodyPr spcFirstLastPara="1" wrap="square" lIns="0" tIns="0" rIns="0" bIns="0" anchor="ctr" anchorCtr="0">
            <a:noAutofit/>
          </a:bodyPr>
          <a:lstStyle/>
          <a:p>
            <a:pPr marL="0" marR="0" lvl="0" indent="0" algn="ctr" rtl="0">
              <a:lnSpc>
                <a:spcPct val="105882"/>
              </a:lnSpc>
              <a:spcBef>
                <a:spcPts val="0"/>
              </a:spcBef>
              <a:spcAft>
                <a:spcPts val="0"/>
              </a:spcAft>
              <a:buClr>
                <a:schemeClr val="dk1"/>
              </a:buClr>
              <a:buSzPts val="3400"/>
              <a:buFont typeface="Times New Roman"/>
              <a:buNone/>
            </a:pPr>
            <a:r>
              <a:rPr lang="en-US" sz="4000" dirty="0">
                <a:latin typeface="+mn-lt"/>
                <a:ea typeface="Open Sans"/>
                <a:cs typeface="Open Sans"/>
              </a:rPr>
              <a:t>Q &amp; A </a:t>
            </a:r>
            <a:br>
              <a:rPr lang="en-US" sz="2000" dirty="0">
                <a:latin typeface="+mn-lt"/>
                <a:ea typeface="Open Sans" panose="020B0606030504020204" pitchFamily="34" charset="0"/>
                <a:cs typeface="Open Sans" panose="020B0606030504020204" pitchFamily="34" charset="0"/>
              </a:rPr>
            </a:br>
            <a:br>
              <a:rPr lang="en-US" sz="2000" dirty="0">
                <a:latin typeface="+mn-lt"/>
                <a:ea typeface="Open Sans" panose="020B0606030504020204" pitchFamily="34" charset="0"/>
                <a:cs typeface="Open Sans" panose="020B0606030504020204" pitchFamily="34" charset="0"/>
              </a:rPr>
            </a:br>
            <a:br>
              <a:rPr lang="en-US" sz="2400" b="0" dirty="0">
                <a:latin typeface="+mn-lt"/>
                <a:ea typeface="Open Sans" panose="020B0606030504020204" pitchFamily="34" charset="0"/>
                <a:cs typeface="Open Sans" panose="020B0606030504020204" pitchFamily="34" charset="0"/>
              </a:rPr>
            </a:br>
            <a:br>
              <a:rPr lang="en-US" sz="2400" dirty="0">
                <a:latin typeface="+mn-lt"/>
                <a:ea typeface="Open Sans" panose="020B0606030504020204" pitchFamily="34" charset="0"/>
                <a:cs typeface="Open Sans" panose="020B0606030504020204" pitchFamily="34" charset="0"/>
              </a:rPr>
            </a:br>
            <a:endParaRPr lang="en-US" sz="2000" b="0" i="0" u="none" strike="noStrike" cap="none" dirty="0">
              <a:solidFill>
                <a:schemeClr val="accent2"/>
              </a:solidFill>
              <a:latin typeface="+mn-lt"/>
              <a:ea typeface="Open Sans" panose="020B0606030504020204" pitchFamily="34" charset="0"/>
              <a:cs typeface="Open Sans" panose="020B0606030504020204" pitchFamily="34" charset="0"/>
              <a:sym typeface="Times New Roman"/>
            </a:endParaRPr>
          </a:p>
        </p:txBody>
      </p:sp>
      <p:sp>
        <p:nvSpPr>
          <p:cNvPr id="3" name="TextBox 2">
            <a:extLst>
              <a:ext uri="{FF2B5EF4-FFF2-40B4-BE49-F238E27FC236}">
                <a16:creationId xmlns:a16="http://schemas.microsoft.com/office/drawing/2014/main" id="{67F228A9-CCF9-5084-C817-60CCFC41075C}"/>
              </a:ext>
            </a:extLst>
          </p:cNvPr>
          <p:cNvSpPr txBox="1"/>
          <p:nvPr/>
        </p:nvSpPr>
        <p:spPr>
          <a:xfrm>
            <a:off x="1673983" y="3958351"/>
            <a:ext cx="3970913" cy="830997"/>
          </a:xfrm>
          <a:prstGeom prst="rect">
            <a:avLst/>
          </a:prstGeom>
          <a:solidFill>
            <a:schemeClr val="bg1"/>
          </a:solidFill>
        </p:spPr>
        <p:txBody>
          <a:bodyPr wrap="square" rtlCol="0">
            <a:spAutoFit/>
          </a:bodyPr>
          <a:lstStyle/>
          <a:p>
            <a:pPr algn="ctr"/>
            <a:r>
              <a:rPr lang="en-US" sz="2400" dirty="0">
                <a:latin typeface="+mn-lt"/>
                <a:ea typeface="Open Sans" panose="020B0606030504020204" pitchFamily="34" charset="0"/>
                <a:cs typeface="Open Sans" panose="020B0606030504020204" pitchFamily="34" charset="0"/>
              </a:rPr>
              <a:t>Email: </a:t>
            </a:r>
            <a:br>
              <a:rPr lang="en-US" sz="1800" dirty="0">
                <a:latin typeface="+mn-lt"/>
                <a:ea typeface="Open Sans" panose="020B0606030504020204" pitchFamily="34" charset="0"/>
                <a:cs typeface="Open Sans" panose="020B0606030504020204" pitchFamily="34" charset="0"/>
              </a:rPr>
            </a:br>
            <a:r>
              <a:rPr lang="en-US" sz="2400" b="0" dirty="0">
                <a:latin typeface="+mn-lt"/>
                <a:ea typeface="Open Sans" panose="020B0606030504020204" pitchFamily="34" charset="0"/>
                <a:cs typeface="Open Sans" panose="020B0606030504020204" pitchFamily="34" charset="0"/>
                <a:hlinkClick r:id="rId3"/>
              </a:rPr>
              <a:t>es-mtel@pearson.com</a:t>
            </a:r>
            <a:r>
              <a:rPr lang="en-US" sz="2400" b="0" dirty="0">
                <a:latin typeface="+mn-lt"/>
                <a:ea typeface="Open Sans" panose="020B0606030504020204" pitchFamily="34" charset="0"/>
                <a:cs typeface="Open Sans" panose="020B0606030504020204" pitchFamily="34" charset="0"/>
              </a:rPr>
              <a:t> </a:t>
            </a:r>
            <a:endParaRPr lang="en-US" dirty="0"/>
          </a:p>
        </p:txBody>
      </p:sp>
      <p:pic>
        <p:nvPicPr>
          <p:cNvPr id="6" name="Picture 5" descr="The Pearson logo">
            <a:extLst>
              <a:ext uri="{FF2B5EF4-FFF2-40B4-BE49-F238E27FC236}">
                <a16:creationId xmlns:a16="http://schemas.microsoft.com/office/drawing/2014/main" id="{C2898E2A-825C-49F2-ADB3-F0BA7D7D08E4}"/>
              </a:ext>
            </a:extLst>
          </p:cNvPr>
          <p:cNvPicPr>
            <a:picLocks noChangeAspect="1"/>
          </p:cNvPicPr>
          <p:nvPr/>
        </p:nvPicPr>
        <p:blipFill>
          <a:blip r:embed="rId4"/>
          <a:stretch>
            <a:fillRect/>
          </a:stretch>
        </p:blipFill>
        <p:spPr>
          <a:xfrm>
            <a:off x="304150" y="5849471"/>
            <a:ext cx="1068099" cy="811755"/>
          </a:xfrm>
          <a:prstGeom prst="rect">
            <a:avLst/>
          </a:prstGeom>
        </p:spPr>
      </p:pic>
      <p:sp>
        <p:nvSpPr>
          <p:cNvPr id="4" name="Google Shape;571;p99">
            <a:extLst>
              <a:ext uri="{FF2B5EF4-FFF2-40B4-BE49-F238E27FC236}">
                <a16:creationId xmlns:a16="http://schemas.microsoft.com/office/drawing/2014/main" id="{40355582-D96D-0CD7-F974-F6D1B5E641BE}"/>
              </a:ext>
            </a:extLst>
          </p:cNvPr>
          <p:cNvSpPr txBox="1">
            <a:spLocks/>
          </p:cNvSpPr>
          <p:nvPr/>
        </p:nvSpPr>
        <p:spPr>
          <a:xfrm>
            <a:off x="3901853" y="6421157"/>
            <a:ext cx="4572000" cy="240069"/>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700" b="0" i="0" u="none" strike="noStrike" kern="1200" cap="none" spc="0" normalizeH="0" baseline="0" noProof="0" dirty="0">
                <a:ln>
                  <a:noFill/>
                </a:ln>
                <a:solidFill>
                  <a:srgbClr val="000000"/>
                </a:solidFill>
                <a:effectLst/>
                <a:uLnTx/>
                <a:uFillTx/>
                <a:latin typeface="Verdana"/>
                <a:ea typeface="Verdana"/>
                <a:cs typeface="Verdana"/>
                <a:sym typeface="Verdana"/>
              </a:rPr>
              <a:t>Copyright © </a:t>
            </a:r>
            <a:r>
              <a:rPr lang="en-US" sz="700" dirty="0">
                <a:solidFill>
                  <a:srgbClr val="000000"/>
                </a:solidFill>
                <a:latin typeface="Verdana"/>
                <a:ea typeface="Verdana"/>
                <a:cs typeface="Verdana"/>
                <a:sym typeface="Verdana"/>
              </a:rPr>
              <a:t>2025</a:t>
            </a:r>
            <a:r>
              <a:rPr kumimoji="0" lang="en-US" sz="700" b="0" i="0" u="none" strike="noStrike" kern="1200" cap="none" spc="0" normalizeH="0" baseline="0" noProof="0" dirty="0">
                <a:ln>
                  <a:noFill/>
                </a:ln>
                <a:solidFill>
                  <a:srgbClr val="000000"/>
                </a:solidFill>
                <a:effectLst/>
                <a:uLnTx/>
                <a:uFillTx/>
                <a:latin typeface="Verdana"/>
                <a:ea typeface="Verdana"/>
                <a:cs typeface="Verdana"/>
                <a:sym typeface="Verdana"/>
              </a:rPr>
              <a:t> Pearson Education, Inc. or its affiliates. All rights reserved.</a:t>
            </a:r>
            <a:endParaRPr kumimoji="0" lang="en-US" sz="700" b="0" i="0" u="none" strike="noStrike" kern="1200" cap="none" spc="0" normalizeH="0" baseline="0" noProof="0" dirty="0">
              <a:ln>
                <a:noFill/>
              </a:ln>
              <a:solidFill>
                <a:srgbClr val="808080"/>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lang="en-US" sz="700" b="0" i="0" u="none" strike="noStrike" kern="1200" cap="none" spc="0" normalizeH="0" baseline="0" noProof="0" dirty="0">
                <a:ln>
                  <a:noFill/>
                </a:ln>
                <a:effectLst/>
                <a:uLnTx/>
                <a:uFillTx/>
                <a:latin typeface="Verdana"/>
                <a:ea typeface="Verdana"/>
                <a:cs typeface="Verdana"/>
              </a:rPr>
            </a:br>
            <a:endPar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 name="Slide Number Placeholder 1">
            <a:extLst>
              <a:ext uri="{FF2B5EF4-FFF2-40B4-BE49-F238E27FC236}">
                <a16:creationId xmlns:a16="http://schemas.microsoft.com/office/drawing/2014/main" id="{A747793D-72FA-314B-ADE7-2B3092EAFAD2}"/>
              </a:ext>
            </a:extLst>
          </p:cNvPr>
          <p:cNvSpPr>
            <a:spLocks noGrp="1"/>
          </p:cNvSpPr>
          <p:nvPr>
            <p:ph type="sldNum" sz="quarter" idx="15"/>
          </p:nvPr>
        </p:nvSpPr>
        <p:spPr/>
        <p:txBody>
          <a:bodyPr/>
          <a:lstStyle/>
          <a:p>
            <a:pPr>
              <a:defRPr/>
            </a:pPr>
            <a:fld id="{C7D9D03B-B0CE-F149-B9E8-CD52DE1054E7}" type="slidenum">
              <a:rPr lang="en-US" smtClean="0"/>
              <a:pPr>
                <a:defRPr/>
              </a:pPr>
              <a:t>12</a:t>
            </a:fld>
            <a:endParaRPr lang="en-US" dirty="0"/>
          </a:p>
        </p:txBody>
      </p:sp>
    </p:spTree>
    <p:extLst>
      <p:ext uri="{BB962C8B-B14F-4D97-AF65-F5344CB8AC3E}">
        <p14:creationId xmlns:p14="http://schemas.microsoft.com/office/powerpoint/2010/main" val="58983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a:xfrm>
            <a:off x="1183729" y="571500"/>
            <a:ext cx="9966871" cy="1119188"/>
          </a:xfrm>
        </p:spPr>
        <p:txBody>
          <a:bodyPr anchor="ct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Alternative Testing Arrangements</a:t>
            </a:r>
          </a:p>
        </p:txBody>
      </p:sp>
      <p:sp>
        <p:nvSpPr>
          <p:cNvPr id="5" name="Rectangle: Rounded Corners 4">
            <a:extLst>
              <a:ext uri="{FF2B5EF4-FFF2-40B4-BE49-F238E27FC236}">
                <a16:creationId xmlns:a16="http://schemas.microsoft.com/office/drawing/2014/main" id="{0F6F4378-FF92-8F45-2CDF-77E1EA92B0BC}"/>
              </a:ext>
            </a:extLst>
          </p:cNvPr>
          <p:cNvSpPr/>
          <p:nvPr/>
        </p:nvSpPr>
        <p:spPr>
          <a:xfrm>
            <a:off x="1183729" y="2363245"/>
            <a:ext cx="10407424" cy="1027992"/>
          </a:xfrm>
          <a:prstGeom prst="roundRect">
            <a:avLst>
              <a:gd name="adj" fmla="val 10000"/>
            </a:avLst>
          </a:prstGeom>
          <a:solidFill>
            <a:schemeClr val="accent2">
              <a:lumMod val="40000"/>
              <a:lumOff val="60000"/>
            </a:schemeClr>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Rectangle 6">
            <a:extLst>
              <a:ext uri="{FF2B5EF4-FFF2-40B4-BE49-F238E27FC236}">
                <a16:creationId xmlns:a16="http://schemas.microsoft.com/office/drawing/2014/main" id="{904B3FF9-38D4-9CF6-E436-F80FA2C953FC}"/>
              </a:ext>
              <a:ext uri="{C183D7F6-B498-43B3-948B-1728B52AA6E4}">
                <adec:decorative xmlns:adec="http://schemas.microsoft.com/office/drawing/2017/decorative" val="1"/>
              </a:ext>
            </a:extLst>
          </p:cNvPr>
          <p:cNvSpPr/>
          <p:nvPr/>
        </p:nvSpPr>
        <p:spPr>
          <a:xfrm>
            <a:off x="1494696" y="2573811"/>
            <a:ext cx="565396" cy="56539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CB44EB38-95BA-7260-D072-F7AF9ACCBAD5}"/>
              </a:ext>
            </a:extLst>
          </p:cNvPr>
          <p:cNvSpPr/>
          <p:nvPr/>
        </p:nvSpPr>
        <p:spPr>
          <a:xfrm>
            <a:off x="2316662" y="2294163"/>
            <a:ext cx="9220092" cy="1065740"/>
          </a:xfrm>
          <a:custGeom>
            <a:avLst/>
            <a:gdLst>
              <a:gd name="connsiteX0" fmla="*/ 0 w 9220092"/>
              <a:gd name="connsiteY0" fmla="*/ 0 h 1065740"/>
              <a:gd name="connsiteX1" fmla="*/ 9220092 w 9220092"/>
              <a:gd name="connsiteY1" fmla="*/ 0 h 1065740"/>
              <a:gd name="connsiteX2" fmla="*/ 9220092 w 9220092"/>
              <a:gd name="connsiteY2" fmla="*/ 1065740 h 1065740"/>
              <a:gd name="connsiteX3" fmla="*/ 0 w 9220092"/>
              <a:gd name="connsiteY3" fmla="*/ 1065740 h 1065740"/>
              <a:gd name="connsiteX4" fmla="*/ 0 w 9220092"/>
              <a:gd name="connsiteY4" fmla="*/ 0 h 106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092" h="1065740">
                <a:moveTo>
                  <a:pt x="0" y="0"/>
                </a:moveTo>
                <a:lnTo>
                  <a:pt x="9220092" y="0"/>
                </a:lnTo>
                <a:lnTo>
                  <a:pt x="9220092" y="1065740"/>
                </a:lnTo>
                <a:lnTo>
                  <a:pt x="0" y="106574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8796" tIns="108796" rIns="108796" bIns="108796" numCol="1" spcCol="1270" anchor="ctr" anchorCtr="0">
            <a:noAutofit/>
          </a:bodyPr>
          <a:lstStyle/>
          <a:p>
            <a:pPr marL="0" lvl="0" indent="0" algn="l" defTabSz="1066800">
              <a:lnSpc>
                <a:spcPct val="100000"/>
              </a:lnSpc>
              <a:spcBef>
                <a:spcPct val="0"/>
              </a:spcBef>
              <a:spcAft>
                <a:spcPts val="0"/>
              </a:spcAft>
              <a:buNone/>
            </a:pPr>
            <a:r>
              <a:rPr lang="en-US" sz="2400" b="1" kern="1200" dirty="0">
                <a:latin typeface="+mn-lt"/>
              </a:rPr>
              <a:t>What: </a:t>
            </a:r>
            <a:r>
              <a:rPr lang="en-US" sz="2400" kern="1200" dirty="0">
                <a:latin typeface="+mn-lt"/>
              </a:rPr>
              <a:t>Alteration of standard testing conditions, procedures, </a:t>
            </a:r>
          </a:p>
          <a:p>
            <a:pPr marL="0" lvl="0" indent="0" algn="l" defTabSz="1066800">
              <a:lnSpc>
                <a:spcPct val="100000"/>
              </a:lnSpc>
              <a:spcBef>
                <a:spcPct val="0"/>
              </a:spcBef>
              <a:spcAft>
                <a:spcPct val="35000"/>
              </a:spcAft>
              <a:buNone/>
            </a:pPr>
            <a:r>
              <a:rPr lang="en-US" sz="2400" kern="1200" dirty="0">
                <a:latin typeface="+mn-lt"/>
              </a:rPr>
              <a:t>and/or materials</a:t>
            </a:r>
            <a:endParaRPr lang="en-US" sz="2400" b="0" kern="12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17A42D82-A74C-2FBB-C4A1-3F28F54A6C8C}"/>
              </a:ext>
            </a:extLst>
          </p:cNvPr>
          <p:cNvSpPr/>
          <p:nvPr/>
        </p:nvSpPr>
        <p:spPr>
          <a:xfrm>
            <a:off x="1183729" y="3391237"/>
            <a:ext cx="10407424" cy="1027992"/>
          </a:xfrm>
          <a:prstGeom prst="roundRect">
            <a:avLst>
              <a:gd name="adj" fmla="val 10000"/>
            </a:avLst>
          </a:prstGeom>
          <a:solidFill>
            <a:schemeClr val="accent2">
              <a:lumMod val="40000"/>
              <a:lumOff val="60000"/>
            </a:schemeClr>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a:extLst>
              <a:ext uri="{FF2B5EF4-FFF2-40B4-BE49-F238E27FC236}">
                <a16:creationId xmlns:a16="http://schemas.microsoft.com/office/drawing/2014/main" id="{F96DE351-817C-C7F1-AC0C-E9658E94C2B9}"/>
              </a:ext>
              <a:ext uri="{C183D7F6-B498-43B3-948B-1728B52AA6E4}">
                <adec:decorative xmlns:adec="http://schemas.microsoft.com/office/drawing/2017/decorative" val="1"/>
              </a:ext>
            </a:extLst>
          </p:cNvPr>
          <p:cNvSpPr/>
          <p:nvPr/>
        </p:nvSpPr>
        <p:spPr>
          <a:xfrm>
            <a:off x="1470639" y="3600906"/>
            <a:ext cx="613511" cy="608654"/>
          </a:xfrm>
          <a:prstGeom prst="rect">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12" name="Freeform: Shape 11" descr="List of 3 items. &#10;1. What: ">
            <a:extLst>
              <a:ext uri="{FF2B5EF4-FFF2-40B4-BE49-F238E27FC236}">
                <a16:creationId xmlns:a16="http://schemas.microsoft.com/office/drawing/2014/main" id="{08A0C0F6-E3F6-A0B7-3EF5-563786F9D0E9}"/>
              </a:ext>
            </a:extLst>
          </p:cNvPr>
          <p:cNvSpPr/>
          <p:nvPr/>
        </p:nvSpPr>
        <p:spPr>
          <a:xfrm>
            <a:off x="2371060" y="3391237"/>
            <a:ext cx="9220092" cy="1027992"/>
          </a:xfrm>
          <a:custGeom>
            <a:avLst/>
            <a:gdLst>
              <a:gd name="connsiteX0" fmla="*/ 0 w 9220092"/>
              <a:gd name="connsiteY0" fmla="*/ 0 h 1027992"/>
              <a:gd name="connsiteX1" fmla="*/ 9220092 w 9220092"/>
              <a:gd name="connsiteY1" fmla="*/ 0 h 1027992"/>
              <a:gd name="connsiteX2" fmla="*/ 9220092 w 9220092"/>
              <a:gd name="connsiteY2" fmla="*/ 1027992 h 1027992"/>
              <a:gd name="connsiteX3" fmla="*/ 0 w 9220092"/>
              <a:gd name="connsiteY3" fmla="*/ 1027992 h 1027992"/>
              <a:gd name="connsiteX4" fmla="*/ 0 w 9220092"/>
              <a:gd name="connsiteY4" fmla="*/ 0 h 102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092" h="1027992">
                <a:moveTo>
                  <a:pt x="0" y="0"/>
                </a:moveTo>
                <a:lnTo>
                  <a:pt x="9220092" y="0"/>
                </a:lnTo>
                <a:lnTo>
                  <a:pt x="9220092" y="1027992"/>
                </a:lnTo>
                <a:lnTo>
                  <a:pt x="0" y="102799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8796" tIns="108796" rIns="108796" bIns="108796" numCol="1" spcCol="1270" anchor="ctr" anchorCtr="0">
            <a:noAutofit/>
          </a:bodyPr>
          <a:lstStyle/>
          <a:p>
            <a:pPr marL="0" lvl="0" indent="0" algn="l" defTabSz="1066800">
              <a:lnSpc>
                <a:spcPct val="100000"/>
              </a:lnSpc>
              <a:spcBef>
                <a:spcPct val="0"/>
              </a:spcBef>
              <a:spcAft>
                <a:spcPct val="35000"/>
              </a:spcAft>
              <a:buNone/>
            </a:pPr>
            <a:r>
              <a:rPr lang="en-US" sz="2400" b="1" kern="1200" dirty="0">
                <a:latin typeface="+mn-lt"/>
              </a:rPr>
              <a:t>Why: </a:t>
            </a:r>
            <a:r>
              <a:rPr lang="en-US" sz="2400" kern="1200" dirty="0">
                <a:latin typeface="+mn-lt"/>
              </a:rPr>
              <a:t>Americans with Disabilities Act (ADA) – and validity</a:t>
            </a:r>
            <a:endParaRPr lang="en-US" sz="2400" b="0" kern="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Rounded Corners 12">
            <a:extLst>
              <a:ext uri="{FF2B5EF4-FFF2-40B4-BE49-F238E27FC236}">
                <a16:creationId xmlns:a16="http://schemas.microsoft.com/office/drawing/2014/main" id="{E5F58BDA-9203-8F6E-6A24-CDC0D52AD711}"/>
              </a:ext>
            </a:extLst>
          </p:cNvPr>
          <p:cNvSpPr/>
          <p:nvPr/>
        </p:nvSpPr>
        <p:spPr>
          <a:xfrm>
            <a:off x="1183729" y="4491168"/>
            <a:ext cx="10407424" cy="1027992"/>
          </a:xfrm>
          <a:prstGeom prst="roundRect">
            <a:avLst>
              <a:gd name="adj" fmla="val 10000"/>
            </a:avLst>
          </a:prstGeom>
          <a:solidFill>
            <a:schemeClr val="accent2">
              <a:lumMod val="40000"/>
              <a:lumOff val="60000"/>
            </a:schemeClr>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ectangle 13">
            <a:extLst>
              <a:ext uri="{FF2B5EF4-FFF2-40B4-BE49-F238E27FC236}">
                <a16:creationId xmlns:a16="http://schemas.microsoft.com/office/drawing/2014/main" id="{D1C16594-83B5-5A8E-31A3-E161EAF081CF}"/>
              </a:ext>
              <a:ext uri="{C183D7F6-B498-43B3-948B-1728B52AA6E4}">
                <adec:decorative xmlns:adec="http://schemas.microsoft.com/office/drawing/2017/decorative" val="1"/>
              </a:ext>
            </a:extLst>
          </p:cNvPr>
          <p:cNvSpPr/>
          <p:nvPr/>
        </p:nvSpPr>
        <p:spPr>
          <a:xfrm>
            <a:off x="1483812" y="4700693"/>
            <a:ext cx="565396" cy="565396"/>
          </a:xfrm>
          <a:prstGeom prst="rect">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A5E8075-C385-1258-E0DF-E7E8569A2C1B}"/>
              </a:ext>
            </a:extLst>
          </p:cNvPr>
          <p:cNvSpPr/>
          <p:nvPr/>
        </p:nvSpPr>
        <p:spPr>
          <a:xfrm>
            <a:off x="2371060" y="4512941"/>
            <a:ext cx="9220092" cy="1027992"/>
          </a:xfrm>
          <a:custGeom>
            <a:avLst/>
            <a:gdLst>
              <a:gd name="connsiteX0" fmla="*/ 0 w 9220092"/>
              <a:gd name="connsiteY0" fmla="*/ 0 h 1027992"/>
              <a:gd name="connsiteX1" fmla="*/ 9220092 w 9220092"/>
              <a:gd name="connsiteY1" fmla="*/ 0 h 1027992"/>
              <a:gd name="connsiteX2" fmla="*/ 9220092 w 9220092"/>
              <a:gd name="connsiteY2" fmla="*/ 1027992 h 1027992"/>
              <a:gd name="connsiteX3" fmla="*/ 0 w 9220092"/>
              <a:gd name="connsiteY3" fmla="*/ 1027992 h 1027992"/>
              <a:gd name="connsiteX4" fmla="*/ 0 w 9220092"/>
              <a:gd name="connsiteY4" fmla="*/ 0 h 102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092" h="1027992">
                <a:moveTo>
                  <a:pt x="0" y="0"/>
                </a:moveTo>
                <a:lnTo>
                  <a:pt x="9220092" y="0"/>
                </a:lnTo>
                <a:lnTo>
                  <a:pt x="9220092" y="1027992"/>
                </a:lnTo>
                <a:lnTo>
                  <a:pt x="0" y="102799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8796" tIns="108796" rIns="108796" bIns="108796" numCol="1" spcCol="1270" anchor="ctr" anchorCtr="0">
            <a:noAutofit/>
          </a:bodyPr>
          <a:lstStyle/>
          <a:p>
            <a:pPr marL="0" lvl="0" indent="0" algn="l" defTabSz="1066800">
              <a:lnSpc>
                <a:spcPct val="100000"/>
              </a:lnSpc>
              <a:spcBef>
                <a:spcPct val="0"/>
              </a:spcBef>
              <a:spcAft>
                <a:spcPct val="35000"/>
              </a:spcAft>
              <a:buNone/>
            </a:pPr>
            <a:r>
              <a:rPr lang="en-US" sz="2400" b="1" kern="1200" dirty="0">
                <a:latin typeface="+mn-lt"/>
              </a:rPr>
              <a:t>How: </a:t>
            </a:r>
            <a:r>
              <a:rPr lang="en-US" sz="2400" b="0" kern="1200" dirty="0">
                <a:latin typeface="+mn-lt"/>
              </a:rPr>
              <a:t>Submissions handled on a case-by-case </a:t>
            </a:r>
            <a:r>
              <a:rPr lang="en-US" sz="2400" kern="1200" dirty="0">
                <a:latin typeface="+mn-lt"/>
              </a:rPr>
              <a:t>basis</a:t>
            </a:r>
            <a:endParaRPr lang="en-US" sz="2400" b="0" kern="12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571;p99">
            <a:extLst>
              <a:ext uri="{FF2B5EF4-FFF2-40B4-BE49-F238E27FC236}">
                <a16:creationId xmlns:a16="http://schemas.microsoft.com/office/drawing/2014/main" id="{6F6A6054-F8D7-4386-9297-C1CDE1A96721}"/>
              </a:ext>
            </a:extLst>
          </p:cNvPr>
          <p:cNvSpPr txBox="1">
            <a:spLocks/>
          </p:cNvSpPr>
          <p:nvPr/>
        </p:nvSpPr>
        <p:spPr>
          <a:xfrm>
            <a:off x="4343401" y="6428176"/>
            <a:ext cx="4572000" cy="240069"/>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700" b="0" i="0" u="none" strike="noStrike" kern="1200" cap="none" spc="0" normalizeH="0" baseline="0" noProof="0" dirty="0">
                <a:ln>
                  <a:noFill/>
                </a:ln>
                <a:solidFill>
                  <a:srgbClr val="000000"/>
                </a:solidFill>
                <a:effectLst/>
                <a:uLnTx/>
                <a:uFillTx/>
                <a:latin typeface="Verdana"/>
                <a:ea typeface="Verdana"/>
                <a:cs typeface="Verdana"/>
                <a:sym typeface="Verdana"/>
              </a:rPr>
              <a:t>Copyright © </a:t>
            </a:r>
            <a:r>
              <a:rPr lang="en-US" sz="700" dirty="0">
                <a:solidFill>
                  <a:srgbClr val="000000"/>
                </a:solidFill>
                <a:latin typeface="Verdana"/>
                <a:ea typeface="Verdana"/>
                <a:cs typeface="Verdana"/>
                <a:sym typeface="Verdana"/>
              </a:rPr>
              <a:t>2025</a:t>
            </a:r>
            <a:r>
              <a:rPr kumimoji="0" lang="en-US" sz="700" b="0" i="0" u="none" strike="noStrike" kern="1200" cap="none" spc="0" normalizeH="0" baseline="0" noProof="0" dirty="0">
                <a:ln>
                  <a:noFill/>
                </a:ln>
                <a:solidFill>
                  <a:srgbClr val="000000"/>
                </a:solidFill>
                <a:effectLst/>
                <a:uLnTx/>
                <a:uFillTx/>
                <a:latin typeface="Verdana"/>
                <a:ea typeface="Verdana"/>
                <a:cs typeface="Verdana"/>
                <a:sym typeface="Verdana"/>
              </a:rPr>
              <a:t> Pearson Education, Inc. or its affiliates. All rights reserved.</a:t>
            </a:r>
            <a:endParaRPr kumimoji="0" lang="en-US" sz="700" b="0" i="0" u="none" strike="noStrike" kern="1200" cap="none" spc="0" normalizeH="0" baseline="0" noProof="0" dirty="0">
              <a:ln>
                <a:noFill/>
              </a:ln>
              <a:solidFill>
                <a:srgbClr val="808080"/>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lang="en-US" sz="700" b="0" i="0" u="none" strike="noStrike" kern="1200" cap="none" spc="0" normalizeH="0" baseline="0" noProof="0" dirty="0">
                <a:ln>
                  <a:noFill/>
                </a:ln>
                <a:effectLst/>
                <a:uLnTx/>
                <a:uFillTx/>
                <a:latin typeface="Verdana"/>
                <a:ea typeface="Verdana"/>
                <a:cs typeface="Verdana"/>
              </a:rPr>
            </a:br>
            <a:endPar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a:xfrm>
            <a:off x="9209088" y="6488113"/>
            <a:ext cx="2743200" cy="365125"/>
          </a:xfrm>
        </p:spPr>
        <p:txBody>
          <a:bodyPr anchor="ctr">
            <a:normAutofit/>
          </a:bodyPr>
          <a:lstStyle/>
          <a:p>
            <a:pPr>
              <a:spcAft>
                <a:spcPts val="600"/>
              </a:spcAft>
              <a:defRPr/>
            </a:pPr>
            <a:fld id="{EEAC2BAD-9516-2B47-9900-7FC05ED2F002}" type="slidenum">
              <a:rPr lang="en-US" smtClean="0"/>
              <a:pPr>
                <a:spcAft>
                  <a:spcPts val="600"/>
                </a:spcAft>
                <a:defRPr/>
              </a:pPr>
              <a:t>2</a:t>
            </a:fld>
            <a:endParaRPr lang="en-US" dirty="0"/>
          </a:p>
        </p:txBody>
      </p:sp>
    </p:spTree>
    <p:extLst>
      <p:ext uri="{BB962C8B-B14F-4D97-AF65-F5344CB8AC3E}">
        <p14:creationId xmlns:p14="http://schemas.microsoft.com/office/powerpoint/2010/main" val="252814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a:xfrm>
            <a:off x="1183729" y="571500"/>
            <a:ext cx="9966871" cy="1119188"/>
          </a:xfrm>
        </p:spPr>
        <p:txBody>
          <a:bodyPr anchor="ct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Alternative Testing Arrangements</a:t>
            </a:r>
          </a:p>
        </p:txBody>
      </p:sp>
      <p:grpSp>
        <p:nvGrpSpPr>
          <p:cNvPr id="3" name="Group 2">
            <a:extLst>
              <a:ext uri="{FF2B5EF4-FFF2-40B4-BE49-F238E27FC236}">
                <a16:creationId xmlns:a16="http://schemas.microsoft.com/office/drawing/2014/main" id="{D129DE69-A607-C88E-9975-A3A98A2CA8DD}"/>
              </a:ext>
            </a:extLst>
          </p:cNvPr>
          <p:cNvGrpSpPr/>
          <p:nvPr/>
        </p:nvGrpSpPr>
        <p:grpSpPr>
          <a:xfrm>
            <a:off x="1183729" y="2294163"/>
            <a:ext cx="10407424" cy="3246770"/>
            <a:chOff x="1183729" y="2294163"/>
            <a:chExt cx="10407424" cy="3246770"/>
          </a:xfrm>
        </p:grpSpPr>
        <p:sp>
          <p:nvSpPr>
            <p:cNvPr id="5" name="Rectangle: Rounded Corners 4">
              <a:extLst>
                <a:ext uri="{FF2B5EF4-FFF2-40B4-BE49-F238E27FC236}">
                  <a16:creationId xmlns:a16="http://schemas.microsoft.com/office/drawing/2014/main" id="{E8811CAC-6647-B817-B94E-2E95A40D14CB}"/>
                </a:ext>
              </a:extLst>
            </p:cNvPr>
            <p:cNvSpPr/>
            <p:nvPr/>
          </p:nvSpPr>
          <p:spPr>
            <a:xfrm>
              <a:off x="1183729" y="2314167"/>
              <a:ext cx="10407424" cy="1027992"/>
            </a:xfrm>
            <a:prstGeom prst="roundRect">
              <a:avLst>
                <a:gd name="adj" fmla="val 10000"/>
              </a:avLst>
            </a:prstGeom>
            <a:solidFill>
              <a:schemeClr val="accent2">
                <a:lumMod val="40000"/>
                <a:lumOff val="60000"/>
              </a:schemeClr>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a:extLst>
                <a:ext uri="{FF2B5EF4-FFF2-40B4-BE49-F238E27FC236}">
                  <a16:creationId xmlns:a16="http://schemas.microsoft.com/office/drawing/2014/main" id="{A00BD400-14EA-1A67-FDFE-D30E074B769A}"/>
                </a:ext>
                <a:ext uri="{C183D7F6-B498-43B3-948B-1728B52AA6E4}">
                  <adec:decorative xmlns:adec="http://schemas.microsoft.com/office/drawing/2017/decorative" val="1"/>
                </a:ext>
              </a:extLst>
            </p:cNvPr>
            <p:cNvSpPr/>
            <p:nvPr/>
          </p:nvSpPr>
          <p:spPr>
            <a:xfrm>
              <a:off x="1494696" y="2573811"/>
              <a:ext cx="565396" cy="56539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5583C6DF-5CE6-7B16-8956-64A4ACB15590}"/>
                </a:ext>
              </a:extLst>
            </p:cNvPr>
            <p:cNvSpPr/>
            <p:nvPr/>
          </p:nvSpPr>
          <p:spPr>
            <a:xfrm>
              <a:off x="2316662" y="2294163"/>
              <a:ext cx="9220092" cy="1065740"/>
            </a:xfrm>
            <a:custGeom>
              <a:avLst/>
              <a:gdLst>
                <a:gd name="connsiteX0" fmla="*/ 0 w 9220092"/>
                <a:gd name="connsiteY0" fmla="*/ 0 h 1065740"/>
                <a:gd name="connsiteX1" fmla="*/ 9220092 w 9220092"/>
                <a:gd name="connsiteY1" fmla="*/ 0 h 1065740"/>
                <a:gd name="connsiteX2" fmla="*/ 9220092 w 9220092"/>
                <a:gd name="connsiteY2" fmla="*/ 1065740 h 1065740"/>
                <a:gd name="connsiteX3" fmla="*/ 0 w 9220092"/>
                <a:gd name="connsiteY3" fmla="*/ 1065740 h 1065740"/>
                <a:gd name="connsiteX4" fmla="*/ 0 w 9220092"/>
                <a:gd name="connsiteY4" fmla="*/ 0 h 106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092" h="1065740">
                  <a:moveTo>
                    <a:pt x="0" y="0"/>
                  </a:moveTo>
                  <a:lnTo>
                    <a:pt x="9220092" y="0"/>
                  </a:lnTo>
                  <a:lnTo>
                    <a:pt x="9220092" y="1065740"/>
                  </a:lnTo>
                  <a:lnTo>
                    <a:pt x="0" y="106574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8796" tIns="108796" rIns="108796" bIns="108796" numCol="1" spcCol="1270" anchor="ctr" anchorCtr="0">
              <a:noAutofit/>
            </a:bodyPr>
            <a:lstStyle/>
            <a:p>
              <a:pPr marL="0" lvl="0" indent="0" algn="l" defTabSz="1066800" rtl="0">
                <a:lnSpc>
                  <a:spcPct val="100000"/>
                </a:lnSpc>
                <a:spcBef>
                  <a:spcPct val="0"/>
                </a:spcBef>
                <a:spcAft>
                  <a:spcPts val="0"/>
                </a:spcAft>
                <a:buNone/>
              </a:pPr>
              <a:r>
                <a:rPr lang="en-US" sz="2400" b="1" kern="1200" dirty="0"/>
                <a:t>Website: </a:t>
              </a:r>
              <a:r>
                <a:rPr lang="en-US" sz="2400" b="0" kern="1200" dirty="0">
                  <a:solidFill>
                    <a:srgbClr val="209A9E"/>
                  </a:solidFill>
                  <a:hlinkClick r:id="rId5">
                    <a:extLst>
                      <a:ext uri="{A12FA001-AC4F-418D-AE19-62706E023703}">
                        <ahyp:hlinkClr xmlns:ahyp="http://schemas.microsoft.com/office/drawing/2018/hyperlinkcolor" val="tx"/>
                      </a:ext>
                    </a:extLst>
                  </a:hlinkClick>
                </a:rPr>
                <a:t>Alternative Testing Arrangements</a:t>
              </a:r>
              <a:endParaRPr lang="en-US" sz="2400" b="0" kern="1200" dirty="0">
                <a:solidFill>
                  <a:srgbClr val="209A9E"/>
                </a:solidFill>
                <a:latin typeface="Calibri Light"/>
                <a:ea typeface="Calibri Light"/>
                <a:cs typeface="Calibri Light"/>
              </a:endParaRPr>
            </a:p>
          </p:txBody>
        </p:sp>
        <p:sp>
          <p:nvSpPr>
            <p:cNvPr id="9" name="Rectangle: Rounded Corners 8">
              <a:extLst>
                <a:ext uri="{FF2B5EF4-FFF2-40B4-BE49-F238E27FC236}">
                  <a16:creationId xmlns:a16="http://schemas.microsoft.com/office/drawing/2014/main" id="{F3CFA83B-0333-E9AE-3E95-45AEC79C1672}"/>
                </a:ext>
              </a:extLst>
            </p:cNvPr>
            <p:cNvSpPr/>
            <p:nvPr/>
          </p:nvSpPr>
          <p:spPr>
            <a:xfrm>
              <a:off x="1183729" y="3391237"/>
              <a:ext cx="10407424" cy="1027992"/>
            </a:xfrm>
            <a:prstGeom prst="roundRect">
              <a:avLst>
                <a:gd name="adj" fmla="val 10000"/>
              </a:avLst>
            </a:prstGeom>
            <a:solidFill>
              <a:schemeClr val="accent2">
                <a:lumMod val="40000"/>
                <a:lumOff val="60000"/>
              </a:schemeClr>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a:extLst>
                <a:ext uri="{FF2B5EF4-FFF2-40B4-BE49-F238E27FC236}">
                  <a16:creationId xmlns:a16="http://schemas.microsoft.com/office/drawing/2014/main" id="{3D676E6A-7496-FD07-C42D-5A39F8F38DFF}"/>
                </a:ext>
                <a:ext uri="{C183D7F6-B498-43B3-948B-1728B52AA6E4}">
                  <adec:decorative xmlns:adec="http://schemas.microsoft.com/office/drawing/2017/decorative" val="1"/>
                </a:ext>
              </a:extLst>
            </p:cNvPr>
            <p:cNvSpPr/>
            <p:nvPr/>
          </p:nvSpPr>
          <p:spPr>
            <a:xfrm>
              <a:off x="1470639" y="3600906"/>
              <a:ext cx="613511" cy="608654"/>
            </a:xfrm>
            <a:prstGeom prst="rect">
              <a:avLst/>
            </a:prstGeom>
            <a:blipFill>
              <a:blip r:embed="rId6">
                <a:extLst>
                  <a:ext uri="{96DAC541-7B7A-43D3-8B79-37D633B846F1}">
                    <asvg:svgBlip xmlns:asvg="http://schemas.microsoft.com/office/drawing/2016/SVG/main" r:embed="rId7"/>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A82F0476-6153-8606-D16D-6551F18205BB}"/>
                </a:ext>
              </a:extLst>
            </p:cNvPr>
            <p:cNvSpPr/>
            <p:nvPr/>
          </p:nvSpPr>
          <p:spPr>
            <a:xfrm>
              <a:off x="2371060" y="3391237"/>
              <a:ext cx="9220092" cy="1027992"/>
            </a:xfrm>
            <a:custGeom>
              <a:avLst/>
              <a:gdLst>
                <a:gd name="connsiteX0" fmla="*/ 0 w 9220092"/>
                <a:gd name="connsiteY0" fmla="*/ 0 h 1027992"/>
                <a:gd name="connsiteX1" fmla="*/ 9220092 w 9220092"/>
                <a:gd name="connsiteY1" fmla="*/ 0 h 1027992"/>
                <a:gd name="connsiteX2" fmla="*/ 9220092 w 9220092"/>
                <a:gd name="connsiteY2" fmla="*/ 1027992 h 1027992"/>
                <a:gd name="connsiteX3" fmla="*/ 0 w 9220092"/>
                <a:gd name="connsiteY3" fmla="*/ 1027992 h 1027992"/>
                <a:gd name="connsiteX4" fmla="*/ 0 w 9220092"/>
                <a:gd name="connsiteY4" fmla="*/ 0 h 102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092" h="1027992">
                  <a:moveTo>
                    <a:pt x="0" y="0"/>
                  </a:moveTo>
                  <a:lnTo>
                    <a:pt x="9220092" y="0"/>
                  </a:lnTo>
                  <a:lnTo>
                    <a:pt x="9220092" y="1027992"/>
                  </a:lnTo>
                  <a:lnTo>
                    <a:pt x="0" y="102799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8796" tIns="108796" rIns="108796" bIns="108796" numCol="1" spcCol="1270" anchor="ctr" anchorCtr="0">
              <a:noAutofit/>
            </a:bodyPr>
            <a:lstStyle/>
            <a:p>
              <a:pPr marL="0" lvl="0" indent="0" algn="l" defTabSz="1066800">
                <a:lnSpc>
                  <a:spcPct val="100000"/>
                </a:lnSpc>
                <a:spcBef>
                  <a:spcPct val="0"/>
                </a:spcBef>
                <a:spcAft>
                  <a:spcPct val="35000"/>
                </a:spcAft>
                <a:buNone/>
              </a:pPr>
              <a:r>
                <a:rPr lang="en-US" sz="2400" b="1" kern="1200" dirty="0"/>
                <a:t>Informational video: </a:t>
              </a:r>
              <a:r>
                <a:rPr lang="en-US" sz="2400" kern="1200" dirty="0">
                  <a:solidFill>
                    <a:schemeClr val="accent2">
                      <a:lumMod val="50000"/>
                    </a:schemeClr>
                  </a:solidFill>
                  <a:hlinkClick r:id="rId8">
                    <a:extLst>
                      <a:ext uri="{A12FA001-AC4F-418D-AE19-62706E023703}">
                        <ahyp:hlinkClr xmlns:ahyp="http://schemas.microsoft.com/office/drawing/2018/hyperlinkcolor" val="tx"/>
                      </a:ext>
                    </a:extLst>
                  </a:hlinkClick>
                </a:rPr>
                <a:t>Requesting Accommodations (vimeo.com)</a:t>
              </a:r>
              <a:r>
                <a:rPr lang="en-US" sz="2400" kern="1200" dirty="0">
                  <a:solidFill>
                    <a:schemeClr val="tx1"/>
                  </a:solidFill>
                </a:rPr>
                <a:t>: </a:t>
              </a:r>
              <a:r>
                <a:rPr lang="en-US" sz="2400" kern="1200" dirty="0"/>
                <a:t>including ASL and transcript</a:t>
              </a:r>
              <a:endParaRPr lang="en-US" sz="2400" b="0" kern="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Rounded Corners 12">
              <a:extLst>
                <a:ext uri="{FF2B5EF4-FFF2-40B4-BE49-F238E27FC236}">
                  <a16:creationId xmlns:a16="http://schemas.microsoft.com/office/drawing/2014/main" id="{725607DD-CE9B-69CC-A5F3-E080A69E13E0}"/>
                </a:ext>
              </a:extLst>
            </p:cNvPr>
            <p:cNvSpPr/>
            <p:nvPr/>
          </p:nvSpPr>
          <p:spPr>
            <a:xfrm>
              <a:off x="1183729" y="4491168"/>
              <a:ext cx="10407424" cy="1027992"/>
            </a:xfrm>
            <a:prstGeom prst="roundRect">
              <a:avLst>
                <a:gd name="adj" fmla="val 10000"/>
              </a:avLst>
            </a:prstGeom>
            <a:solidFill>
              <a:schemeClr val="accent2">
                <a:lumMod val="40000"/>
                <a:lumOff val="60000"/>
              </a:schemeClr>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ectangle 13">
              <a:extLst>
                <a:ext uri="{FF2B5EF4-FFF2-40B4-BE49-F238E27FC236}">
                  <a16:creationId xmlns:a16="http://schemas.microsoft.com/office/drawing/2014/main" id="{9390E52A-DE1C-CB97-0F66-915CBBDDEFE3}"/>
                </a:ext>
                <a:ext uri="{C183D7F6-B498-43B3-948B-1728B52AA6E4}">
                  <adec:decorative xmlns:adec="http://schemas.microsoft.com/office/drawing/2017/decorative" val="1"/>
                </a:ext>
              </a:extLst>
            </p:cNvPr>
            <p:cNvSpPr/>
            <p:nvPr/>
          </p:nvSpPr>
          <p:spPr>
            <a:xfrm>
              <a:off x="1549127" y="4635378"/>
              <a:ext cx="565396" cy="565396"/>
            </a:xfrm>
            <a:prstGeom prst="rect">
              <a:avLst/>
            </a:prstGeom>
            <a:blipFill>
              <a:blip r:embed="rId9">
                <a:extLst>
                  <a:ext uri="{96DAC541-7B7A-43D3-8B79-37D633B846F1}">
                    <asvg:svgBlip xmlns:asvg="http://schemas.microsoft.com/office/drawing/2016/SVG/main" r:embed="rId10"/>
                  </a:ext>
                </a:extLst>
              </a:blip>
              <a:srcRect/>
              <a:stretch>
                <a:fillRect/>
              </a:stretch>
            </a:bli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C0D8FD98-0C60-8197-8DD4-62CDE9E3F62C}"/>
                </a:ext>
              </a:extLst>
            </p:cNvPr>
            <p:cNvSpPr/>
            <p:nvPr/>
          </p:nvSpPr>
          <p:spPr>
            <a:xfrm>
              <a:off x="2371060" y="4512941"/>
              <a:ext cx="9220092" cy="1027992"/>
            </a:xfrm>
            <a:custGeom>
              <a:avLst/>
              <a:gdLst>
                <a:gd name="connsiteX0" fmla="*/ 0 w 9220092"/>
                <a:gd name="connsiteY0" fmla="*/ 0 h 1027992"/>
                <a:gd name="connsiteX1" fmla="*/ 9220092 w 9220092"/>
                <a:gd name="connsiteY1" fmla="*/ 0 h 1027992"/>
                <a:gd name="connsiteX2" fmla="*/ 9220092 w 9220092"/>
                <a:gd name="connsiteY2" fmla="*/ 1027992 h 1027992"/>
                <a:gd name="connsiteX3" fmla="*/ 0 w 9220092"/>
                <a:gd name="connsiteY3" fmla="*/ 1027992 h 1027992"/>
                <a:gd name="connsiteX4" fmla="*/ 0 w 9220092"/>
                <a:gd name="connsiteY4" fmla="*/ 0 h 102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092" h="1027992">
                  <a:moveTo>
                    <a:pt x="0" y="0"/>
                  </a:moveTo>
                  <a:lnTo>
                    <a:pt x="9220092" y="0"/>
                  </a:lnTo>
                  <a:lnTo>
                    <a:pt x="9220092" y="1027992"/>
                  </a:lnTo>
                  <a:lnTo>
                    <a:pt x="0" y="102799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8796" tIns="108796" rIns="108796" bIns="108796" numCol="1" spcCol="1270" anchor="ctr" anchorCtr="0">
              <a:noAutofit/>
            </a:bodyPr>
            <a:lstStyle/>
            <a:p>
              <a:pPr marL="0" lvl="0" indent="0" algn="l" defTabSz="1066800" rtl="0">
                <a:lnSpc>
                  <a:spcPct val="100000"/>
                </a:lnSpc>
                <a:spcBef>
                  <a:spcPct val="0"/>
                </a:spcBef>
                <a:spcAft>
                  <a:spcPct val="35000"/>
                </a:spcAft>
                <a:buNone/>
              </a:pPr>
              <a:r>
                <a:rPr lang="en-US" sz="2400" b="1" kern="1200" dirty="0"/>
                <a:t>Candidate Support: </a:t>
              </a:r>
              <a:r>
                <a:rPr lang="en-US" sz="2400" kern="1200" dirty="0">
                  <a:solidFill>
                    <a:schemeClr val="accent2">
                      <a:lumMod val="50000"/>
                    </a:schemeClr>
                  </a:solidFill>
                  <a:hlinkClick r:id="rId11">
                    <a:extLst>
                      <a:ext uri="{A12FA001-AC4F-418D-AE19-62706E023703}">
                        <ahyp:hlinkClr xmlns:ahyp="http://schemas.microsoft.com/office/drawing/2018/hyperlinkcolor" val="tx"/>
                      </a:ext>
                    </a:extLst>
                  </a:hlinkClick>
                </a:rPr>
                <a:t>Alternative Testing Arrangements</a:t>
              </a:r>
              <a:endParaRPr lang="en-US" sz="2400" b="0" kern="12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 name="Google Shape;571;p99">
            <a:extLst>
              <a:ext uri="{FF2B5EF4-FFF2-40B4-BE49-F238E27FC236}">
                <a16:creationId xmlns:a16="http://schemas.microsoft.com/office/drawing/2014/main" id="{6F6A6054-F8D7-4386-9297-C1CDE1A96721}"/>
              </a:ext>
              <a:ext uri="{C183D7F6-B498-43B3-948B-1728B52AA6E4}">
                <adec:decorative xmlns:adec="http://schemas.microsoft.com/office/drawing/2017/decorative" val="1"/>
              </a:ext>
            </a:extLst>
          </p:cNvPr>
          <p:cNvSpPr txBox="1">
            <a:spLocks/>
          </p:cNvSpPr>
          <p:nvPr/>
        </p:nvSpPr>
        <p:spPr>
          <a:xfrm>
            <a:off x="4343401" y="6428176"/>
            <a:ext cx="4572000" cy="240069"/>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700" b="0" i="0" u="none" strike="noStrike" kern="1200" cap="none" spc="0" normalizeH="0" baseline="0" noProof="0" dirty="0">
                <a:ln>
                  <a:noFill/>
                </a:ln>
                <a:solidFill>
                  <a:srgbClr val="000000"/>
                </a:solidFill>
                <a:effectLst/>
                <a:uLnTx/>
                <a:uFillTx/>
                <a:latin typeface="Verdana"/>
                <a:ea typeface="Verdana"/>
                <a:cs typeface="Verdana"/>
                <a:sym typeface="Verdana"/>
              </a:rPr>
              <a:t>Copyright © </a:t>
            </a:r>
            <a:r>
              <a:rPr lang="en-US" sz="700" dirty="0">
                <a:solidFill>
                  <a:srgbClr val="000000"/>
                </a:solidFill>
                <a:latin typeface="Verdana"/>
                <a:ea typeface="Verdana"/>
                <a:cs typeface="Verdana"/>
                <a:sym typeface="Verdana"/>
              </a:rPr>
              <a:t>2025</a:t>
            </a:r>
            <a:r>
              <a:rPr kumimoji="0" lang="en-US" sz="700" b="0" i="0" u="none" strike="noStrike" kern="1200" cap="none" spc="0" normalizeH="0" baseline="0" noProof="0" dirty="0">
                <a:ln>
                  <a:noFill/>
                </a:ln>
                <a:solidFill>
                  <a:srgbClr val="000000"/>
                </a:solidFill>
                <a:effectLst/>
                <a:uLnTx/>
                <a:uFillTx/>
                <a:latin typeface="Verdana"/>
                <a:ea typeface="Verdana"/>
                <a:cs typeface="Verdana"/>
                <a:sym typeface="Verdana"/>
              </a:rPr>
              <a:t> Pearson Education, Inc. or its affiliates. All rights reserved.</a:t>
            </a:r>
            <a:endParaRPr kumimoji="0" lang="en-US" sz="700" b="0" i="0" u="none" strike="noStrike" kern="1200" cap="none" spc="0" normalizeH="0" baseline="0" noProof="0" dirty="0">
              <a:ln>
                <a:noFill/>
              </a:ln>
              <a:solidFill>
                <a:srgbClr val="808080"/>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lang="en-US" sz="700" b="0" i="0" u="none" strike="noStrike" kern="1200" cap="none" spc="0" normalizeH="0" baseline="0" noProof="0" dirty="0">
                <a:ln>
                  <a:noFill/>
                </a:ln>
                <a:effectLst/>
                <a:uLnTx/>
                <a:uFillTx/>
                <a:latin typeface="Verdana"/>
                <a:ea typeface="Verdana"/>
                <a:cs typeface="Verdana"/>
              </a:rPr>
            </a:br>
            <a:endPar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a:xfrm>
            <a:off x="9209088" y="6488113"/>
            <a:ext cx="2743200" cy="365125"/>
          </a:xfrm>
        </p:spPr>
        <p:txBody>
          <a:bodyPr anchor="ctr">
            <a:normAutofit/>
          </a:bodyPr>
          <a:lstStyle/>
          <a:p>
            <a:pPr>
              <a:spcAft>
                <a:spcPts val="600"/>
              </a:spcAft>
              <a:defRPr/>
            </a:pPr>
            <a:fld id="{EEAC2BAD-9516-2B47-9900-7FC05ED2F002}" type="slidenum">
              <a:rPr lang="en-US" smtClean="0"/>
              <a:pPr>
                <a:spcAft>
                  <a:spcPts val="600"/>
                </a:spcAft>
                <a:defRPr/>
              </a:pPr>
              <a:t>3</a:t>
            </a:fld>
            <a:endParaRPr lang="en-US" dirty="0"/>
          </a:p>
        </p:txBody>
      </p:sp>
    </p:spTree>
    <p:extLst>
      <p:ext uri="{BB962C8B-B14F-4D97-AF65-F5344CB8AC3E}">
        <p14:creationId xmlns:p14="http://schemas.microsoft.com/office/powerpoint/2010/main" val="319582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a:xfrm>
            <a:off x="1183729" y="571500"/>
            <a:ext cx="9966871" cy="1119188"/>
          </a:xfrm>
        </p:spPr>
        <p:txBody>
          <a:bodyPr anchor="ct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Process for Requesting Arrangements</a:t>
            </a:r>
          </a:p>
        </p:txBody>
      </p:sp>
      <p:grpSp>
        <p:nvGrpSpPr>
          <p:cNvPr id="3" name="Group 2">
            <a:extLst>
              <a:ext uri="{FF2B5EF4-FFF2-40B4-BE49-F238E27FC236}">
                <a16:creationId xmlns:a16="http://schemas.microsoft.com/office/drawing/2014/main" id="{D20AED05-4951-C6A7-FCFA-E575B7A43399}"/>
              </a:ext>
            </a:extLst>
          </p:cNvPr>
          <p:cNvGrpSpPr/>
          <p:nvPr/>
        </p:nvGrpSpPr>
        <p:grpSpPr>
          <a:xfrm>
            <a:off x="1839089" y="1691093"/>
            <a:ext cx="9210507" cy="3741769"/>
            <a:chOff x="1839089" y="1691093"/>
            <a:chExt cx="9210507" cy="3741769"/>
          </a:xfrm>
        </p:grpSpPr>
        <p:sp>
          <p:nvSpPr>
            <p:cNvPr id="5" name="Freeform: Shape 4">
              <a:extLst>
                <a:ext uri="{FF2B5EF4-FFF2-40B4-BE49-F238E27FC236}">
                  <a16:creationId xmlns:a16="http://schemas.microsoft.com/office/drawing/2014/main" id="{973094BF-C29D-E52A-8436-88E7282F1709}"/>
                </a:ext>
              </a:extLst>
            </p:cNvPr>
            <p:cNvSpPr/>
            <p:nvPr/>
          </p:nvSpPr>
          <p:spPr>
            <a:xfrm>
              <a:off x="1845335" y="1691093"/>
              <a:ext cx="2878283" cy="1726970"/>
            </a:xfrm>
            <a:custGeom>
              <a:avLst/>
              <a:gdLst>
                <a:gd name="connsiteX0" fmla="*/ 0 w 2878283"/>
                <a:gd name="connsiteY0" fmla="*/ 0 h 1726970"/>
                <a:gd name="connsiteX1" fmla="*/ 2878283 w 2878283"/>
                <a:gd name="connsiteY1" fmla="*/ 0 h 1726970"/>
                <a:gd name="connsiteX2" fmla="*/ 2878283 w 2878283"/>
                <a:gd name="connsiteY2" fmla="*/ 1726970 h 1726970"/>
                <a:gd name="connsiteX3" fmla="*/ 0 w 2878283"/>
                <a:gd name="connsiteY3" fmla="*/ 1726970 h 1726970"/>
                <a:gd name="connsiteX4" fmla="*/ 0 w 2878283"/>
                <a:gd name="connsiteY4" fmla="*/ 0 h 172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283" h="1726970">
                  <a:moveTo>
                    <a:pt x="0" y="0"/>
                  </a:moveTo>
                  <a:lnTo>
                    <a:pt x="2878283" y="0"/>
                  </a:lnTo>
                  <a:lnTo>
                    <a:pt x="2878283" y="1726970"/>
                  </a:lnTo>
                  <a:lnTo>
                    <a:pt x="0" y="1726970"/>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1. </a:t>
              </a:r>
              <a:r>
                <a:rPr lang="en-US" sz="2000" kern="1200" dirty="0">
                  <a:solidFill>
                    <a:schemeClr val="tx1"/>
                  </a:solidFill>
                  <a:latin typeface="+mn-lt"/>
                </a:rPr>
                <a:t>Review </a:t>
              </a:r>
              <a:br>
                <a:rPr lang="en-US" sz="2000" kern="1200" dirty="0">
                  <a:solidFill>
                    <a:schemeClr val="tx1"/>
                  </a:solidFill>
                  <a:latin typeface="+mn-lt"/>
                </a:rPr>
              </a:br>
              <a:r>
                <a:rPr lang="en-US" sz="2000" kern="1200" dirty="0">
                  <a:solidFill>
                    <a:schemeClr val="tx1"/>
                  </a:solidFill>
                  <a:latin typeface="+mn-lt"/>
                </a:rPr>
                <a:t>“Documentation Requirements”</a:t>
              </a:r>
              <a:br>
                <a:rPr lang="en-US" sz="2000" kern="1200" dirty="0">
                  <a:solidFill>
                    <a:schemeClr val="tx1"/>
                  </a:solidFill>
                  <a:latin typeface="+mn-lt"/>
                </a:rPr>
              </a:br>
              <a:r>
                <a:rPr lang="en-US" sz="2000" kern="1200" dirty="0">
                  <a:solidFill>
                    <a:schemeClr val="tx1"/>
                  </a:solidFill>
                  <a:latin typeface="+mn-lt"/>
                </a:rPr>
                <a:t>and collect necessary documents.**</a:t>
              </a:r>
              <a:endParaRPr lang="en-US" sz="2000" kern="1200" dirty="0">
                <a:solidFill>
                  <a:schemeClr val="tx1"/>
                </a:solidFill>
                <a:latin typeface="+mn-lt"/>
                <a:ea typeface="Open Sans" panose="020B0606030504020204" pitchFamily="34" charset="0"/>
                <a:cs typeface="Open Sans" panose="020B0606030504020204" pitchFamily="34" charset="0"/>
              </a:endParaRPr>
            </a:p>
          </p:txBody>
        </p:sp>
        <p:sp>
          <p:nvSpPr>
            <p:cNvPr id="8" name="Freeform: Shape 7">
              <a:extLst>
                <a:ext uri="{FF2B5EF4-FFF2-40B4-BE49-F238E27FC236}">
                  <a16:creationId xmlns:a16="http://schemas.microsoft.com/office/drawing/2014/main" id="{437D8AE8-F274-A6F1-F4B3-10B1462D6263}"/>
                </a:ext>
              </a:extLst>
            </p:cNvPr>
            <p:cNvSpPr/>
            <p:nvPr/>
          </p:nvSpPr>
          <p:spPr>
            <a:xfrm>
              <a:off x="5011447" y="1691093"/>
              <a:ext cx="2878283" cy="1726970"/>
            </a:xfrm>
            <a:custGeom>
              <a:avLst/>
              <a:gdLst>
                <a:gd name="connsiteX0" fmla="*/ 0 w 2878283"/>
                <a:gd name="connsiteY0" fmla="*/ 0 h 1726970"/>
                <a:gd name="connsiteX1" fmla="*/ 2878283 w 2878283"/>
                <a:gd name="connsiteY1" fmla="*/ 0 h 1726970"/>
                <a:gd name="connsiteX2" fmla="*/ 2878283 w 2878283"/>
                <a:gd name="connsiteY2" fmla="*/ 1726970 h 1726970"/>
                <a:gd name="connsiteX3" fmla="*/ 0 w 2878283"/>
                <a:gd name="connsiteY3" fmla="*/ 1726970 h 1726970"/>
                <a:gd name="connsiteX4" fmla="*/ 0 w 2878283"/>
                <a:gd name="connsiteY4" fmla="*/ 0 h 172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283" h="1726970">
                  <a:moveTo>
                    <a:pt x="0" y="0"/>
                  </a:moveTo>
                  <a:lnTo>
                    <a:pt x="2878283" y="0"/>
                  </a:lnTo>
                  <a:lnTo>
                    <a:pt x="2878283" y="1726970"/>
                  </a:lnTo>
                  <a:lnTo>
                    <a:pt x="0" y="1726970"/>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2. </a:t>
              </a:r>
              <a:r>
                <a:rPr lang="en-US" sz="2000" kern="1200" dirty="0">
                  <a:solidFill>
                    <a:schemeClr val="tx1"/>
                  </a:solidFill>
                  <a:latin typeface="+mn-lt"/>
                </a:rPr>
                <a:t>Register for the test.</a:t>
              </a:r>
            </a:p>
            <a:p>
              <a:pPr marL="0" lvl="0" indent="0" algn="ctr" defTabSz="889000">
                <a:lnSpc>
                  <a:spcPct val="90000"/>
                </a:lnSpc>
                <a:spcBef>
                  <a:spcPct val="0"/>
                </a:spcBef>
                <a:spcAft>
                  <a:spcPct val="35000"/>
                </a:spcAft>
                <a:buNone/>
              </a:pPr>
              <a:r>
                <a:rPr lang="en-US" sz="2000" kern="1200" dirty="0">
                  <a:solidFill>
                    <a:schemeClr val="tx1"/>
                  </a:solidFill>
                  <a:latin typeface="+mn-lt"/>
                </a:rPr>
                <a:t>Declare intent to request alternative testing arrangements.</a:t>
              </a:r>
            </a:p>
          </p:txBody>
        </p:sp>
        <p:sp>
          <p:nvSpPr>
            <p:cNvPr id="9" name="Freeform: Shape 8">
              <a:extLst>
                <a:ext uri="{FF2B5EF4-FFF2-40B4-BE49-F238E27FC236}">
                  <a16:creationId xmlns:a16="http://schemas.microsoft.com/office/drawing/2014/main" id="{50970B83-AFF3-7D19-65D6-F51A306E764D}"/>
                </a:ext>
              </a:extLst>
            </p:cNvPr>
            <p:cNvSpPr/>
            <p:nvPr/>
          </p:nvSpPr>
          <p:spPr>
            <a:xfrm>
              <a:off x="8171313" y="1691093"/>
              <a:ext cx="2878283" cy="1726970"/>
            </a:xfrm>
            <a:custGeom>
              <a:avLst/>
              <a:gdLst>
                <a:gd name="connsiteX0" fmla="*/ 0 w 2878283"/>
                <a:gd name="connsiteY0" fmla="*/ 0 h 1726970"/>
                <a:gd name="connsiteX1" fmla="*/ 2878283 w 2878283"/>
                <a:gd name="connsiteY1" fmla="*/ 0 h 1726970"/>
                <a:gd name="connsiteX2" fmla="*/ 2878283 w 2878283"/>
                <a:gd name="connsiteY2" fmla="*/ 1726970 h 1726970"/>
                <a:gd name="connsiteX3" fmla="*/ 0 w 2878283"/>
                <a:gd name="connsiteY3" fmla="*/ 1726970 h 1726970"/>
                <a:gd name="connsiteX4" fmla="*/ 0 w 2878283"/>
                <a:gd name="connsiteY4" fmla="*/ 0 h 172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283" h="1726970">
                  <a:moveTo>
                    <a:pt x="0" y="0"/>
                  </a:moveTo>
                  <a:lnTo>
                    <a:pt x="2878283" y="0"/>
                  </a:lnTo>
                  <a:lnTo>
                    <a:pt x="2878283" y="1726970"/>
                  </a:lnTo>
                  <a:lnTo>
                    <a:pt x="0" y="1726970"/>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3. </a:t>
              </a:r>
              <a:r>
                <a:rPr lang="en-US" sz="2000" kern="1200" dirty="0">
                  <a:solidFill>
                    <a:schemeClr val="tx1"/>
                  </a:solidFill>
                  <a:latin typeface="+mn-lt"/>
                </a:rPr>
                <a:t>DO NOT schedule test appointment yet.</a:t>
              </a:r>
              <a:endParaRPr lang="en-US" sz="2000" kern="1200" dirty="0">
                <a:solidFill>
                  <a:schemeClr val="tx1"/>
                </a:solidFill>
                <a:latin typeface="+mn-lt"/>
                <a:ea typeface="Open Sans" panose="020B0606030504020204" pitchFamily="34" charset="0"/>
                <a:cs typeface="Open Sans" panose="020B0606030504020204" pitchFamily="34" charset="0"/>
              </a:endParaRPr>
            </a:p>
          </p:txBody>
        </p:sp>
        <p:sp>
          <p:nvSpPr>
            <p:cNvPr id="11" name="Freeform: Shape 10">
              <a:extLst>
                <a:ext uri="{FF2B5EF4-FFF2-40B4-BE49-F238E27FC236}">
                  <a16:creationId xmlns:a16="http://schemas.microsoft.com/office/drawing/2014/main" id="{74493A7A-1C28-ECA9-A17C-F7FB929C326A}"/>
                </a:ext>
              </a:extLst>
            </p:cNvPr>
            <p:cNvSpPr/>
            <p:nvPr/>
          </p:nvSpPr>
          <p:spPr>
            <a:xfrm>
              <a:off x="1839089" y="3705892"/>
              <a:ext cx="2878283" cy="1726970"/>
            </a:xfrm>
            <a:custGeom>
              <a:avLst/>
              <a:gdLst>
                <a:gd name="connsiteX0" fmla="*/ 0 w 2878283"/>
                <a:gd name="connsiteY0" fmla="*/ 0 h 1726970"/>
                <a:gd name="connsiteX1" fmla="*/ 2878283 w 2878283"/>
                <a:gd name="connsiteY1" fmla="*/ 0 h 1726970"/>
                <a:gd name="connsiteX2" fmla="*/ 2878283 w 2878283"/>
                <a:gd name="connsiteY2" fmla="*/ 1726970 h 1726970"/>
                <a:gd name="connsiteX3" fmla="*/ 0 w 2878283"/>
                <a:gd name="connsiteY3" fmla="*/ 1726970 h 1726970"/>
                <a:gd name="connsiteX4" fmla="*/ 0 w 2878283"/>
                <a:gd name="connsiteY4" fmla="*/ 0 h 172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283" h="1726970">
                  <a:moveTo>
                    <a:pt x="0" y="0"/>
                  </a:moveTo>
                  <a:lnTo>
                    <a:pt x="2878283" y="0"/>
                  </a:lnTo>
                  <a:lnTo>
                    <a:pt x="2878283" y="1726970"/>
                  </a:lnTo>
                  <a:lnTo>
                    <a:pt x="0" y="1726970"/>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4. </a:t>
              </a:r>
              <a:r>
                <a:rPr lang="en-US" sz="2000" kern="1200" dirty="0">
                  <a:solidFill>
                    <a:schemeClr val="tx1"/>
                  </a:solidFill>
                  <a:latin typeface="+mn-lt"/>
                </a:rPr>
                <a:t>Submit Alternative Testing Arrangements Request Form </a:t>
              </a:r>
              <a:r>
                <a:rPr lang="en-US" sz="2000" i="0" u="sng" kern="1200" dirty="0">
                  <a:solidFill>
                    <a:schemeClr val="tx1"/>
                  </a:solidFill>
                  <a:latin typeface="+mn-lt"/>
                </a:rPr>
                <a:t>with each registration.</a:t>
              </a:r>
              <a:endParaRPr lang="en-US" sz="2000" i="0" kern="1200" dirty="0">
                <a:solidFill>
                  <a:schemeClr val="tx1"/>
                </a:solidFill>
                <a:latin typeface="+mn-lt"/>
                <a:ea typeface="Open Sans" panose="020B0606030504020204" pitchFamily="34" charset="0"/>
                <a:cs typeface="Open Sans" panose="020B0606030504020204" pitchFamily="34" charset="0"/>
              </a:endParaRPr>
            </a:p>
          </p:txBody>
        </p:sp>
        <p:sp>
          <p:nvSpPr>
            <p:cNvPr id="12" name="Freeform: Shape 11">
              <a:extLst>
                <a:ext uri="{FF2B5EF4-FFF2-40B4-BE49-F238E27FC236}">
                  <a16:creationId xmlns:a16="http://schemas.microsoft.com/office/drawing/2014/main" id="{B8AD00D6-9878-4D51-1F1E-B9A174A8F9ED}"/>
                </a:ext>
              </a:extLst>
            </p:cNvPr>
            <p:cNvSpPr/>
            <p:nvPr/>
          </p:nvSpPr>
          <p:spPr>
            <a:xfrm>
              <a:off x="5005201" y="3705892"/>
              <a:ext cx="2878283" cy="1726970"/>
            </a:xfrm>
            <a:custGeom>
              <a:avLst/>
              <a:gdLst>
                <a:gd name="connsiteX0" fmla="*/ 0 w 2878283"/>
                <a:gd name="connsiteY0" fmla="*/ 0 h 1726970"/>
                <a:gd name="connsiteX1" fmla="*/ 2878283 w 2878283"/>
                <a:gd name="connsiteY1" fmla="*/ 0 h 1726970"/>
                <a:gd name="connsiteX2" fmla="*/ 2878283 w 2878283"/>
                <a:gd name="connsiteY2" fmla="*/ 1726970 h 1726970"/>
                <a:gd name="connsiteX3" fmla="*/ 0 w 2878283"/>
                <a:gd name="connsiteY3" fmla="*/ 1726970 h 1726970"/>
                <a:gd name="connsiteX4" fmla="*/ 0 w 2878283"/>
                <a:gd name="connsiteY4" fmla="*/ 0 h 172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283" h="1726970">
                  <a:moveTo>
                    <a:pt x="0" y="0"/>
                  </a:moveTo>
                  <a:lnTo>
                    <a:pt x="2878283" y="0"/>
                  </a:lnTo>
                  <a:lnTo>
                    <a:pt x="2878283" y="1726970"/>
                  </a:lnTo>
                  <a:lnTo>
                    <a:pt x="0" y="1726970"/>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5. </a:t>
              </a:r>
              <a:r>
                <a:rPr lang="en-US" sz="2000" kern="1200" dirty="0">
                  <a:solidFill>
                    <a:schemeClr val="tx1"/>
                  </a:solidFill>
                  <a:latin typeface="+mn-lt"/>
                </a:rPr>
                <a:t>Check email for notification of resolution.</a:t>
              </a:r>
            </a:p>
            <a:p>
              <a:pPr marL="0" lvl="0" indent="0" algn="ctr" defTabSz="889000">
                <a:lnSpc>
                  <a:spcPct val="90000"/>
                </a:lnSpc>
                <a:spcBef>
                  <a:spcPct val="0"/>
                </a:spcBef>
                <a:spcAft>
                  <a:spcPct val="35000"/>
                </a:spcAft>
                <a:buNone/>
              </a:pPr>
              <a:r>
                <a:rPr lang="en-US" sz="2000" b="0" kern="1200" dirty="0">
                  <a:solidFill>
                    <a:schemeClr val="tx1"/>
                  </a:solidFill>
                  <a:latin typeface="+mn-lt"/>
                </a:rPr>
                <a:t>Resolution is typically within three weeks.</a:t>
              </a:r>
            </a:p>
            <a:p>
              <a:pPr marL="0" lvl="0" indent="0" algn="ctr" defTabSz="889000">
                <a:lnSpc>
                  <a:spcPct val="90000"/>
                </a:lnSpc>
                <a:spcBef>
                  <a:spcPct val="0"/>
                </a:spcBef>
                <a:spcAft>
                  <a:spcPct val="35000"/>
                </a:spcAft>
                <a:buNone/>
              </a:pPr>
              <a:r>
                <a:rPr lang="en-US" sz="2000" i="1" kern="1200" dirty="0">
                  <a:solidFill>
                    <a:schemeClr val="tx1"/>
                  </a:solidFill>
                  <a:latin typeface="+mn-lt"/>
                </a:rPr>
                <a:t>Check spam folder.</a:t>
              </a:r>
              <a:endParaRPr lang="en-US" sz="2000" i="1" kern="1200" dirty="0">
                <a:solidFill>
                  <a:schemeClr val="tx1"/>
                </a:solidFill>
                <a:latin typeface="+mn-lt"/>
                <a:ea typeface="Open Sans" panose="020B0606030504020204" pitchFamily="34" charset="0"/>
                <a:cs typeface="Open Sans" panose="020B0606030504020204" pitchFamily="34" charset="0"/>
              </a:endParaRPr>
            </a:p>
          </p:txBody>
        </p:sp>
        <p:sp>
          <p:nvSpPr>
            <p:cNvPr id="13" name="Freeform: Shape 12">
              <a:extLst>
                <a:ext uri="{FF2B5EF4-FFF2-40B4-BE49-F238E27FC236}">
                  <a16:creationId xmlns:a16="http://schemas.microsoft.com/office/drawing/2014/main" id="{D1795175-58B6-87AE-CCA9-852A8C5DAB0F}"/>
                </a:ext>
              </a:extLst>
            </p:cNvPr>
            <p:cNvSpPr/>
            <p:nvPr/>
          </p:nvSpPr>
          <p:spPr>
            <a:xfrm>
              <a:off x="8171313" y="3705892"/>
              <a:ext cx="2878283" cy="1726970"/>
            </a:xfrm>
            <a:custGeom>
              <a:avLst/>
              <a:gdLst>
                <a:gd name="connsiteX0" fmla="*/ 0 w 2878283"/>
                <a:gd name="connsiteY0" fmla="*/ 0 h 1726970"/>
                <a:gd name="connsiteX1" fmla="*/ 2878283 w 2878283"/>
                <a:gd name="connsiteY1" fmla="*/ 0 h 1726970"/>
                <a:gd name="connsiteX2" fmla="*/ 2878283 w 2878283"/>
                <a:gd name="connsiteY2" fmla="*/ 1726970 h 1726970"/>
                <a:gd name="connsiteX3" fmla="*/ 0 w 2878283"/>
                <a:gd name="connsiteY3" fmla="*/ 1726970 h 1726970"/>
                <a:gd name="connsiteX4" fmla="*/ 0 w 2878283"/>
                <a:gd name="connsiteY4" fmla="*/ 0 h 172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283" h="1726970">
                  <a:moveTo>
                    <a:pt x="0" y="0"/>
                  </a:moveTo>
                  <a:lnTo>
                    <a:pt x="2878283" y="0"/>
                  </a:lnTo>
                  <a:lnTo>
                    <a:pt x="2878283" y="1726970"/>
                  </a:lnTo>
                  <a:lnTo>
                    <a:pt x="0" y="1726970"/>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6. </a:t>
              </a:r>
              <a:r>
                <a:rPr lang="en-US" sz="2000" kern="1200" dirty="0">
                  <a:solidFill>
                    <a:schemeClr val="tx1"/>
                  </a:solidFill>
                  <a:latin typeface="+mn-lt"/>
                </a:rPr>
                <a:t>Follow instructions provided in the resolution email to schedule appointment.</a:t>
              </a:r>
              <a:endParaRPr lang="en-US" sz="2000" kern="1200" dirty="0">
                <a:solidFill>
                  <a:schemeClr val="tx1"/>
                </a:solidFill>
                <a:latin typeface="+mn-lt"/>
                <a:ea typeface="Open Sans" panose="020B0606030504020204" pitchFamily="34" charset="0"/>
                <a:cs typeface="Open Sans" panose="020B0606030504020204" pitchFamily="34" charset="0"/>
              </a:endParaRPr>
            </a:p>
          </p:txBody>
        </p:sp>
      </p:grpSp>
      <p:sp>
        <p:nvSpPr>
          <p:cNvPr id="7" name="TextBox 6">
            <a:extLst>
              <a:ext uri="{FF2B5EF4-FFF2-40B4-BE49-F238E27FC236}">
                <a16:creationId xmlns:a16="http://schemas.microsoft.com/office/drawing/2014/main" id="{829F2670-9ECA-B9C4-AFC8-4DD28EFE9631}"/>
              </a:ext>
            </a:extLst>
          </p:cNvPr>
          <p:cNvSpPr txBox="1"/>
          <p:nvPr/>
        </p:nvSpPr>
        <p:spPr>
          <a:xfrm>
            <a:off x="1800565" y="5570857"/>
            <a:ext cx="9350035" cy="646331"/>
          </a:xfrm>
          <a:prstGeom prst="rect">
            <a:avLst/>
          </a:prstGeom>
          <a:noFill/>
        </p:spPr>
        <p:txBody>
          <a:bodyPr wrap="square">
            <a:spAutoFit/>
          </a:bodyPr>
          <a:lstStyle/>
          <a:p>
            <a:pPr algn="ctr"/>
            <a:r>
              <a:rPr lang="en-US" dirty="0">
                <a:latin typeface="+mn-lt"/>
              </a:rPr>
              <a:t>** Documentation is s</a:t>
            </a:r>
            <a:r>
              <a:rPr lang="en-US" sz="1800" b="0" dirty="0">
                <a:latin typeface="+mn-lt"/>
              </a:rPr>
              <a:t>ubmitted with first request </a:t>
            </a:r>
            <a:r>
              <a:rPr lang="en-US" sz="1800" b="0" u="sng" dirty="0">
                <a:latin typeface="+mn-lt"/>
              </a:rPr>
              <a:t>only</a:t>
            </a:r>
            <a:r>
              <a:rPr lang="en-US" sz="1800" b="0" dirty="0">
                <a:latin typeface="+mn-lt"/>
              </a:rPr>
              <a:t> unless there is a change in the condition or the arrangements requested.</a:t>
            </a:r>
          </a:p>
        </p:txBody>
      </p:sp>
      <p:sp>
        <p:nvSpPr>
          <p:cNvPr id="6" name="Google Shape;571;p99">
            <a:extLst>
              <a:ext uri="{FF2B5EF4-FFF2-40B4-BE49-F238E27FC236}">
                <a16:creationId xmlns:a16="http://schemas.microsoft.com/office/drawing/2014/main" id="{6F6A6054-F8D7-4386-9297-C1CDE1A96721}"/>
              </a:ext>
              <a:ext uri="{C183D7F6-B498-43B3-948B-1728B52AA6E4}">
                <adec:decorative xmlns:adec="http://schemas.microsoft.com/office/drawing/2017/decorative" val="1"/>
              </a:ext>
            </a:extLst>
          </p:cNvPr>
          <p:cNvSpPr txBox="1">
            <a:spLocks/>
          </p:cNvSpPr>
          <p:nvPr/>
        </p:nvSpPr>
        <p:spPr>
          <a:xfrm>
            <a:off x="4343401" y="6428176"/>
            <a:ext cx="4572000" cy="240069"/>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700" b="0" i="0" u="none" strike="noStrike" kern="1200" cap="none" spc="0" normalizeH="0" baseline="0" noProof="0" dirty="0">
                <a:ln>
                  <a:noFill/>
                </a:ln>
                <a:solidFill>
                  <a:srgbClr val="000000"/>
                </a:solidFill>
                <a:effectLst/>
                <a:uLnTx/>
                <a:uFillTx/>
                <a:latin typeface="Verdana"/>
                <a:ea typeface="Verdana"/>
                <a:cs typeface="Verdana"/>
                <a:sym typeface="Verdana"/>
              </a:rPr>
              <a:t>Copyright © </a:t>
            </a:r>
            <a:r>
              <a:rPr lang="en-US" sz="700" dirty="0">
                <a:solidFill>
                  <a:srgbClr val="000000"/>
                </a:solidFill>
                <a:latin typeface="Verdana"/>
                <a:ea typeface="Verdana"/>
                <a:cs typeface="Verdana"/>
                <a:sym typeface="Verdana"/>
              </a:rPr>
              <a:t>2025</a:t>
            </a:r>
            <a:r>
              <a:rPr kumimoji="0" lang="en-US" sz="700" b="0" i="0" u="none" strike="noStrike" kern="1200" cap="none" spc="0" normalizeH="0" baseline="0" noProof="0" dirty="0">
                <a:ln>
                  <a:noFill/>
                </a:ln>
                <a:solidFill>
                  <a:srgbClr val="000000"/>
                </a:solidFill>
                <a:effectLst/>
                <a:uLnTx/>
                <a:uFillTx/>
                <a:latin typeface="Verdana"/>
                <a:ea typeface="Verdana"/>
                <a:cs typeface="Verdana"/>
                <a:sym typeface="Verdana"/>
              </a:rPr>
              <a:t> Pearson Education, Inc. or its affiliates. All rights reserved.</a:t>
            </a:r>
            <a:endParaRPr kumimoji="0" lang="en-US" sz="700" b="0" i="0" u="none" strike="noStrike" kern="1200" cap="none" spc="0" normalizeH="0" baseline="0" noProof="0" dirty="0">
              <a:ln>
                <a:noFill/>
              </a:ln>
              <a:solidFill>
                <a:srgbClr val="808080"/>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lang="en-US" sz="700" b="0" i="0" u="none" strike="noStrike" kern="1200" cap="none" spc="0" normalizeH="0" baseline="0" noProof="0" dirty="0">
                <a:ln>
                  <a:noFill/>
                </a:ln>
                <a:effectLst/>
                <a:uLnTx/>
                <a:uFillTx/>
                <a:latin typeface="Verdana"/>
                <a:ea typeface="Verdana"/>
                <a:cs typeface="Verdana"/>
              </a:rPr>
            </a:br>
            <a:endPar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a:xfrm>
            <a:off x="9234487" y="6485682"/>
            <a:ext cx="2743200" cy="365125"/>
          </a:xfrm>
        </p:spPr>
        <p:txBody>
          <a:bodyPr anchor="ctr">
            <a:normAutofit/>
          </a:bodyPr>
          <a:lstStyle/>
          <a:p>
            <a:pPr>
              <a:spcAft>
                <a:spcPts val="600"/>
              </a:spcAft>
              <a:defRPr/>
            </a:pPr>
            <a:fld id="{EEAC2BAD-9516-2B47-9900-7FC05ED2F002}" type="slidenum">
              <a:rPr lang="en-US" smtClean="0"/>
              <a:pPr>
                <a:spcAft>
                  <a:spcPts val="600"/>
                </a:spcAft>
                <a:defRPr/>
              </a:pPr>
              <a:t>4</a:t>
            </a:fld>
            <a:endParaRPr lang="en-US" dirty="0"/>
          </a:p>
        </p:txBody>
      </p:sp>
    </p:spTree>
    <p:extLst>
      <p:ext uri="{BB962C8B-B14F-4D97-AF65-F5344CB8AC3E}">
        <p14:creationId xmlns:p14="http://schemas.microsoft.com/office/powerpoint/2010/main" val="85814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E3AF-2E1A-4BF1-8401-87A748944EB3}"/>
              </a:ext>
            </a:extLst>
          </p:cNvPr>
          <p:cNvSpPr>
            <a:spLocks noGrp="1"/>
          </p:cNvSpPr>
          <p:nvPr>
            <p:ph type="ctrTitle"/>
          </p:nvPr>
        </p:nvSpPr>
        <p:spPr>
          <a:xfrm>
            <a:off x="479200" y="3197679"/>
            <a:ext cx="3450543" cy="2397579"/>
          </a:xfrm>
        </p:spPr>
        <p:txBody>
          <a:bodyPr anchor="t">
            <a:normAutofit/>
          </a:bodyPr>
          <a:lstStyle/>
          <a:p>
            <a:r>
              <a:rPr lang="en-US" sz="3600" dirty="0">
                <a:latin typeface="+mn-lt"/>
              </a:rPr>
              <a:t>Alternative Testing Arrangements Request Form</a:t>
            </a:r>
          </a:p>
        </p:txBody>
      </p:sp>
      <p:grpSp>
        <p:nvGrpSpPr>
          <p:cNvPr id="5" name="Group 4" descr="Overlapping screenshots of pages 1 to 2 of the Alternative Testing Arrangements Request Form.">
            <a:extLst>
              <a:ext uri="{FF2B5EF4-FFF2-40B4-BE49-F238E27FC236}">
                <a16:creationId xmlns:a16="http://schemas.microsoft.com/office/drawing/2014/main" id="{9D8472B4-EAE1-A27B-2DB1-2AF2F63D8099}"/>
              </a:ext>
            </a:extLst>
          </p:cNvPr>
          <p:cNvGrpSpPr/>
          <p:nvPr/>
        </p:nvGrpSpPr>
        <p:grpSpPr>
          <a:xfrm>
            <a:off x="4109630" y="112889"/>
            <a:ext cx="8085323" cy="6731552"/>
            <a:chOff x="4109630" y="112889"/>
            <a:chExt cx="8085323" cy="6731552"/>
          </a:xfrm>
        </p:grpSpPr>
        <p:pic>
          <p:nvPicPr>
            <p:cNvPr id="6" name="Picture 5" descr="A screen shot of a form&#10;&#10;AI-generated content may be incorrect.">
              <a:extLst>
                <a:ext uri="{FF2B5EF4-FFF2-40B4-BE49-F238E27FC236}">
                  <a16:creationId xmlns:a16="http://schemas.microsoft.com/office/drawing/2014/main" id="{D295B4BF-B49E-FED5-5BB4-DF4E497FA401}"/>
                </a:ext>
              </a:extLst>
            </p:cNvPr>
            <p:cNvPicPr>
              <a:picLocks noChangeAspect="1"/>
            </p:cNvPicPr>
            <p:nvPr/>
          </p:nvPicPr>
          <p:blipFill>
            <a:blip r:embed="rId3"/>
            <a:srcRect t="1532" r="349" b="1416"/>
            <a:stretch/>
          </p:blipFill>
          <p:spPr>
            <a:xfrm>
              <a:off x="4109630" y="112889"/>
              <a:ext cx="5365089" cy="6555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screenshot of a test&#10;&#10;AI-generated content may be incorrect.">
              <a:extLst>
                <a:ext uri="{FF2B5EF4-FFF2-40B4-BE49-F238E27FC236}">
                  <a16:creationId xmlns:a16="http://schemas.microsoft.com/office/drawing/2014/main" id="{A9F298E6-EB30-BF40-2B54-A6D6ECE682B3}"/>
                </a:ext>
              </a:extLst>
            </p:cNvPr>
            <p:cNvPicPr>
              <a:picLocks noChangeAspect="1"/>
            </p:cNvPicPr>
            <p:nvPr/>
          </p:nvPicPr>
          <p:blipFill>
            <a:blip r:embed="rId4"/>
            <a:stretch>
              <a:fillRect/>
            </a:stretch>
          </p:blipFill>
          <p:spPr>
            <a:xfrm>
              <a:off x="7336968" y="1842404"/>
              <a:ext cx="4857985" cy="5002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3" name="Slide Number Placeholder 2">
            <a:extLst>
              <a:ext uri="{FF2B5EF4-FFF2-40B4-BE49-F238E27FC236}">
                <a16:creationId xmlns:a16="http://schemas.microsoft.com/office/drawing/2014/main" id="{317524D2-76DA-4914-A2D6-6613D3CCD0D5}"/>
              </a:ext>
              <a:ext uri="{C183D7F6-B498-43B3-948B-1728B52AA6E4}">
                <adec:decorative xmlns:adec="http://schemas.microsoft.com/office/drawing/2017/decorative" val="1"/>
              </a:ext>
            </a:extLst>
          </p:cNvPr>
          <p:cNvSpPr>
            <a:spLocks noGrp="1"/>
          </p:cNvSpPr>
          <p:nvPr>
            <p:ph type="sldNum" sz="quarter" idx="10"/>
          </p:nvPr>
        </p:nvSpPr>
        <p:spPr>
          <a:xfrm>
            <a:off x="9209088" y="6488113"/>
            <a:ext cx="2743200" cy="365125"/>
          </a:xfrm>
        </p:spPr>
        <p:txBody>
          <a:bodyPr anchor="ctr">
            <a:normAutofit/>
          </a:bodyPr>
          <a:lstStyle/>
          <a:p>
            <a:pPr>
              <a:spcAft>
                <a:spcPts val="600"/>
              </a:spcAft>
              <a:defRPr/>
            </a:pPr>
            <a:fld id="{BB850806-4610-4096-8FF0-5173B540D87C}" type="slidenum">
              <a:rPr lang="en-US" altLang="en-US"/>
              <a:pPr>
                <a:spcAft>
                  <a:spcPts val="600"/>
                </a:spcAft>
                <a:defRPr/>
              </a:pPr>
              <a:t>5</a:t>
            </a:fld>
            <a:endParaRPr lang="en-US" altLang="en-US" dirty="0"/>
          </a:p>
        </p:txBody>
      </p:sp>
      <p:sp>
        <p:nvSpPr>
          <p:cNvPr id="4" name="Slide Number Placeholder 2">
            <a:extLst>
              <a:ext uri="{FF2B5EF4-FFF2-40B4-BE49-F238E27FC236}">
                <a16:creationId xmlns:a16="http://schemas.microsoft.com/office/drawing/2014/main" id="{5F8EE5FC-EF65-B1C5-64B9-6294C6232BFC}"/>
              </a:ext>
            </a:extLst>
          </p:cNvPr>
          <p:cNvSpPr txBox="1">
            <a:spLocks/>
          </p:cNvSpPr>
          <p:nvPr/>
        </p:nvSpPr>
        <p:spPr>
          <a:xfrm>
            <a:off x="9275763" y="6488113"/>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BB850806-4610-4096-8FF0-5173B540D87C}" type="slidenum">
              <a:rPr lang="en-US" altLang="en-US" smtClean="0">
                <a:solidFill>
                  <a:srgbClr val="000000"/>
                </a:solidFill>
              </a:rPr>
              <a:pPr>
                <a:defRPr/>
              </a:pPr>
              <a:t>5</a:t>
            </a:fld>
            <a:endParaRPr lang="en-US" altLang="en-US" dirty="0">
              <a:solidFill>
                <a:srgbClr val="000000"/>
              </a:solidFill>
            </a:endParaRPr>
          </a:p>
        </p:txBody>
      </p:sp>
    </p:spTree>
    <p:extLst>
      <p:ext uri="{BB962C8B-B14F-4D97-AF65-F5344CB8AC3E}">
        <p14:creationId xmlns:p14="http://schemas.microsoft.com/office/powerpoint/2010/main" val="76980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E3AF-2E1A-4BF1-8401-87A748944EB3}"/>
              </a:ext>
            </a:extLst>
          </p:cNvPr>
          <p:cNvSpPr>
            <a:spLocks noGrp="1"/>
          </p:cNvSpPr>
          <p:nvPr>
            <p:ph type="ctrTitle"/>
          </p:nvPr>
        </p:nvSpPr>
        <p:spPr>
          <a:xfrm>
            <a:off x="479200" y="3197679"/>
            <a:ext cx="3450543" cy="2397579"/>
          </a:xfrm>
        </p:spPr>
        <p:txBody>
          <a:bodyPr anchor="t">
            <a:normAutofit/>
          </a:bodyPr>
          <a:lstStyle/>
          <a:p>
            <a:r>
              <a:rPr lang="en-US" sz="3600" dirty="0">
                <a:latin typeface="+mn-lt"/>
              </a:rPr>
              <a:t>Alternative Testing Arrangements Request Form</a:t>
            </a:r>
          </a:p>
        </p:txBody>
      </p:sp>
      <p:sp>
        <p:nvSpPr>
          <p:cNvPr id="4" name="TextBox 3">
            <a:extLst>
              <a:ext uri="{FF2B5EF4-FFF2-40B4-BE49-F238E27FC236}">
                <a16:creationId xmlns:a16="http://schemas.microsoft.com/office/drawing/2014/main" id="{BFF505C7-E11E-5C6E-C7EE-A78805605CBD}"/>
              </a:ext>
              <a:ext uri="{C183D7F6-B498-43B3-948B-1728B52AA6E4}">
                <adec:decorative xmlns:adec="http://schemas.microsoft.com/office/drawing/2017/decorative" val="1"/>
              </a:ext>
            </a:extLst>
          </p:cNvPr>
          <p:cNvSpPr txBox="1"/>
          <p:nvPr/>
        </p:nvSpPr>
        <p:spPr>
          <a:xfrm>
            <a:off x="1511805" y="1262742"/>
            <a:ext cx="2450592" cy="646331"/>
          </a:xfrm>
          <a:prstGeom prst="rect">
            <a:avLst/>
          </a:prstGeom>
          <a:noFill/>
        </p:spPr>
        <p:txBody>
          <a:bodyPr wrap="square" rtlCol="0">
            <a:spAutoFit/>
          </a:bodyPr>
          <a:lstStyle/>
          <a:p>
            <a:pPr algn="ctr"/>
            <a:r>
              <a:rPr lang="en-US" dirty="0"/>
              <a:t>If for extra time, this approval is automatic.</a:t>
            </a:r>
          </a:p>
        </p:txBody>
      </p:sp>
      <p:grpSp>
        <p:nvGrpSpPr>
          <p:cNvPr id="11" name="Group 10" descr="Screenshot of 2 overlapping form pages. To the left is circled text &quot;If for extra time, this approval is automatic.&quot; which points to the form's circled 4th radio button and text: &quot;I have been approved for alternative testing arrangements for this testing program in the past. The accommodations I am requesting and the condition of my disability have not changed. Therefore, the documentation I have previously submitted may be used.&quot;">
            <a:extLst>
              <a:ext uri="{FF2B5EF4-FFF2-40B4-BE49-F238E27FC236}">
                <a16:creationId xmlns:a16="http://schemas.microsoft.com/office/drawing/2014/main" id="{9494F76A-435D-3362-1BD0-DFB5A3E65D17}"/>
              </a:ext>
            </a:extLst>
          </p:cNvPr>
          <p:cNvGrpSpPr/>
          <p:nvPr/>
        </p:nvGrpSpPr>
        <p:grpSpPr>
          <a:xfrm>
            <a:off x="1047236" y="150652"/>
            <a:ext cx="10665564" cy="6563926"/>
            <a:chOff x="1047236" y="150652"/>
            <a:chExt cx="10665564" cy="6563926"/>
          </a:xfrm>
        </p:grpSpPr>
        <p:pic>
          <p:nvPicPr>
            <p:cNvPr id="10" name="Picture 9" descr="Screenshot of the alternative test arrangements request form">
              <a:extLst>
                <a:ext uri="{FF2B5EF4-FFF2-40B4-BE49-F238E27FC236}">
                  <a16:creationId xmlns:a16="http://schemas.microsoft.com/office/drawing/2014/main" id="{2C43A2AA-7332-29AF-340C-EB6F228BA51B}"/>
                </a:ext>
              </a:extLst>
            </p:cNvPr>
            <p:cNvPicPr>
              <a:picLocks noChangeAspect="1"/>
            </p:cNvPicPr>
            <p:nvPr/>
          </p:nvPicPr>
          <p:blipFill>
            <a:blip r:embed="rId3"/>
            <a:stretch>
              <a:fillRect/>
            </a:stretch>
          </p:blipFill>
          <p:spPr>
            <a:xfrm>
              <a:off x="4201885" y="150652"/>
              <a:ext cx="5660571" cy="5660571"/>
            </a:xfrm>
            <a:prstGeom prst="rect">
              <a:avLst/>
            </a:prstGeom>
            <a:ln>
              <a:solidFill>
                <a:schemeClr val="tx1"/>
              </a:solidFill>
            </a:ln>
          </p:spPr>
        </p:pic>
        <p:pic>
          <p:nvPicPr>
            <p:cNvPr id="5" name="Picture 4" descr="Screenshot of the alternative test arrangements request form">
              <a:extLst>
                <a:ext uri="{FF2B5EF4-FFF2-40B4-BE49-F238E27FC236}">
                  <a16:creationId xmlns:a16="http://schemas.microsoft.com/office/drawing/2014/main" id="{CF96D84C-9D02-5348-2397-3FC3691F790B}"/>
                </a:ext>
              </a:extLst>
            </p:cNvPr>
            <p:cNvPicPr>
              <a:picLocks noChangeAspect="1"/>
            </p:cNvPicPr>
            <p:nvPr/>
          </p:nvPicPr>
          <p:blipFill>
            <a:blip r:embed="rId4"/>
            <a:stretch>
              <a:fillRect/>
            </a:stretch>
          </p:blipFill>
          <p:spPr>
            <a:xfrm>
              <a:off x="6397079" y="1104357"/>
              <a:ext cx="5315721" cy="5610221"/>
            </a:xfrm>
            <a:prstGeom prst="rect">
              <a:avLst/>
            </a:prstGeom>
            <a:ln>
              <a:solidFill>
                <a:schemeClr val="tx1"/>
              </a:solidFill>
            </a:ln>
          </p:spPr>
        </p:pic>
        <p:sp>
          <p:nvSpPr>
            <p:cNvPr id="8" name="Oval 7" descr="Oval shape emphasizing that candidates do not need to submit documentation if the accommodations they are requesting have not changed since the first time they were approved">
              <a:extLst>
                <a:ext uri="{FF2B5EF4-FFF2-40B4-BE49-F238E27FC236}">
                  <a16:creationId xmlns:a16="http://schemas.microsoft.com/office/drawing/2014/main" id="{B26FE79C-D073-F623-D589-EBCCED115DFC}"/>
                </a:ext>
              </a:extLst>
            </p:cNvPr>
            <p:cNvSpPr/>
            <p:nvPr/>
          </p:nvSpPr>
          <p:spPr>
            <a:xfrm>
              <a:off x="6096000" y="2897095"/>
              <a:ext cx="5545987" cy="804047"/>
            </a:xfrm>
            <a:prstGeom prst="ellipse">
              <a:avLst/>
            </a:prstGeom>
            <a:solidFill>
              <a:srgbClr val="FFC000">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descr="Oval shape emphasizing that candidates do not need to submit documentation if the accommodations they are requesting have not changed since the first time they were approved">
              <a:extLst>
                <a:ext uri="{FF2B5EF4-FFF2-40B4-BE49-F238E27FC236}">
                  <a16:creationId xmlns:a16="http://schemas.microsoft.com/office/drawing/2014/main" id="{57DC39D7-DD13-CBF1-F160-8AB4327437A0}"/>
                </a:ext>
              </a:extLst>
            </p:cNvPr>
            <p:cNvSpPr/>
            <p:nvPr/>
          </p:nvSpPr>
          <p:spPr>
            <a:xfrm>
              <a:off x="1047236" y="1183883"/>
              <a:ext cx="3379730" cy="804047"/>
            </a:xfrm>
            <a:prstGeom prst="ellipse">
              <a:avLst/>
            </a:prstGeom>
            <a:solidFill>
              <a:srgbClr val="FFC000">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6A1288CE-3C63-6840-A408-368ABFC1D30B}"/>
                </a:ext>
              </a:extLst>
            </p:cNvPr>
            <p:cNvCxnSpPr/>
            <p:nvPr/>
          </p:nvCxnSpPr>
          <p:spPr>
            <a:xfrm>
              <a:off x="4546735" y="1804416"/>
              <a:ext cx="2085713" cy="11765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317524D2-76DA-4914-A2D6-6613D3CCD0D5}"/>
              </a:ext>
            </a:extLst>
          </p:cNvPr>
          <p:cNvSpPr>
            <a:spLocks noGrp="1"/>
          </p:cNvSpPr>
          <p:nvPr>
            <p:ph type="sldNum" sz="quarter" idx="10"/>
          </p:nvPr>
        </p:nvSpPr>
        <p:spPr>
          <a:xfrm>
            <a:off x="9209088" y="6488113"/>
            <a:ext cx="2743200" cy="365125"/>
          </a:xfrm>
        </p:spPr>
        <p:txBody>
          <a:bodyPr anchor="ctr">
            <a:normAutofit/>
          </a:bodyPr>
          <a:lstStyle/>
          <a:p>
            <a:pPr>
              <a:spcAft>
                <a:spcPts val="600"/>
              </a:spcAft>
              <a:defRPr/>
            </a:pPr>
            <a:fld id="{BB850806-4610-4096-8FF0-5173B540D87C}" type="slidenum">
              <a:rPr lang="en-US" altLang="en-US"/>
              <a:pPr>
                <a:spcAft>
                  <a:spcPts val="600"/>
                </a:spcAft>
                <a:defRPr/>
              </a:pPr>
              <a:t>6</a:t>
            </a:fld>
            <a:endParaRPr lang="en-US" altLang="en-US" dirty="0"/>
          </a:p>
        </p:txBody>
      </p:sp>
    </p:spTree>
    <p:extLst>
      <p:ext uri="{BB962C8B-B14F-4D97-AF65-F5344CB8AC3E}">
        <p14:creationId xmlns:p14="http://schemas.microsoft.com/office/powerpoint/2010/main" val="28372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13E19AC-6E50-4CC6-B9DF-2CF65DD40E81}"/>
              </a:ext>
            </a:extLst>
          </p:cNvPr>
          <p:cNvSpPr txBox="1">
            <a:spLocks noGrp="1"/>
          </p:cNvSpPr>
          <p:nvPr>
            <p:ph type="title" idx="4294967295"/>
          </p:nvPr>
        </p:nvSpPr>
        <p:spPr>
          <a:xfrm>
            <a:off x="1012565" y="189755"/>
            <a:ext cx="4408521" cy="667495"/>
          </a:xfrm>
          <a:prstGeom prst="rect">
            <a:avLst/>
          </a:prstGeom>
          <a:solidFill>
            <a:schemeClr val="accent2">
              <a:lumMod val="40000"/>
              <a:lumOff val="6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0"/>
              </a:spcBef>
              <a:spcAft>
                <a:spcPct val="50000"/>
              </a:spcAft>
              <a:buClr>
                <a:srgbClr val="990000"/>
              </a:buClr>
              <a:buFont typeface="Wingdings" panose="05000000000000000000" pitchFamily="2" charset="2"/>
              <a:buChar char="w"/>
              <a:defRPr sz="28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6699"/>
                </a:solidFill>
                <a:latin typeface="+mn-lt"/>
              </a:defRPr>
            </a:lvl2pPr>
            <a:lvl3pPr marL="1143000" indent="-228600" algn="l" rtl="0" eaLnBrk="1" fontAlgn="base" hangingPunct="1">
              <a:spcBef>
                <a:spcPct val="20000"/>
              </a:spcBef>
              <a:spcAft>
                <a:spcPct val="0"/>
              </a:spcAft>
              <a:buChar char="•"/>
              <a:defRPr sz="2400">
                <a:solidFill>
                  <a:srgbClr val="006699"/>
                </a:solidFill>
                <a:latin typeface="+mn-lt"/>
              </a:defRPr>
            </a:lvl3pPr>
            <a:lvl4pPr marL="1600200" indent="-228600" algn="l" rtl="0" eaLnBrk="1" fontAlgn="base" hangingPunct="1">
              <a:spcBef>
                <a:spcPct val="20000"/>
              </a:spcBef>
              <a:spcAft>
                <a:spcPct val="0"/>
              </a:spcAft>
              <a:buChar char="–"/>
              <a:defRPr sz="2000">
                <a:solidFill>
                  <a:srgbClr val="006699"/>
                </a:solidFill>
                <a:latin typeface="+mn-lt"/>
              </a:defRPr>
            </a:lvl4pPr>
            <a:lvl5pPr marL="2057400" indent="-228600" algn="l" rtl="0" eaLnBrk="1" fontAlgn="base" hangingPunct="1">
              <a:spcBef>
                <a:spcPct val="20000"/>
              </a:spcBef>
              <a:spcAft>
                <a:spcPct val="0"/>
              </a:spcAft>
              <a:buChar char="»"/>
              <a:defRPr sz="2000">
                <a:solidFill>
                  <a:srgbClr val="006699"/>
                </a:solidFill>
                <a:latin typeface="+mn-lt"/>
              </a:defRPr>
            </a:lvl5pPr>
            <a:lvl6pPr marL="2514600" indent="-228600" algn="l" rtl="0" eaLnBrk="1" fontAlgn="base" hangingPunct="1">
              <a:spcBef>
                <a:spcPct val="20000"/>
              </a:spcBef>
              <a:spcAft>
                <a:spcPct val="0"/>
              </a:spcAft>
              <a:buChar char="»"/>
              <a:defRPr sz="2000">
                <a:solidFill>
                  <a:srgbClr val="006699"/>
                </a:solidFill>
                <a:latin typeface="+mn-lt"/>
              </a:defRPr>
            </a:lvl6pPr>
            <a:lvl7pPr marL="2971800" indent="-228600" algn="l" rtl="0" eaLnBrk="1" fontAlgn="base" hangingPunct="1">
              <a:spcBef>
                <a:spcPct val="20000"/>
              </a:spcBef>
              <a:spcAft>
                <a:spcPct val="0"/>
              </a:spcAft>
              <a:buChar char="»"/>
              <a:defRPr sz="2000">
                <a:solidFill>
                  <a:srgbClr val="006699"/>
                </a:solidFill>
                <a:latin typeface="+mn-lt"/>
              </a:defRPr>
            </a:lvl7pPr>
            <a:lvl8pPr marL="3429000" indent="-228600" algn="l" rtl="0" eaLnBrk="1" fontAlgn="base" hangingPunct="1">
              <a:spcBef>
                <a:spcPct val="20000"/>
              </a:spcBef>
              <a:spcAft>
                <a:spcPct val="0"/>
              </a:spcAft>
              <a:buChar char="»"/>
              <a:defRPr sz="2000">
                <a:solidFill>
                  <a:srgbClr val="006699"/>
                </a:solidFill>
                <a:latin typeface="+mn-lt"/>
              </a:defRPr>
            </a:lvl8pPr>
            <a:lvl9pPr marL="3886200" indent="-228600" algn="l" rtl="0" eaLnBrk="1" fontAlgn="base" hangingPunct="1">
              <a:spcBef>
                <a:spcPct val="20000"/>
              </a:spcBef>
              <a:spcAft>
                <a:spcPct val="0"/>
              </a:spcAft>
              <a:buChar char="»"/>
              <a:defRPr sz="2000">
                <a:solidFill>
                  <a:srgbClr val="006699"/>
                </a:solidFill>
                <a:latin typeface="+mn-lt"/>
              </a:defRPr>
            </a:lvl9pPr>
          </a:lstStyle>
          <a:p>
            <a:pPr marL="0" marR="0" lvl="0" indent="0" algn="l" defTabSz="914400" rtl="0" eaLnBrk="1" fontAlgn="base" latinLnBrk="0" hangingPunct="1">
              <a:lnSpc>
                <a:spcPct val="100000"/>
              </a:lnSpc>
              <a:spcBef>
                <a:spcPts val="0"/>
              </a:spcBef>
              <a:spcAft>
                <a:spcPts val="600"/>
              </a:spcAft>
              <a:buClr>
                <a:srgbClr val="990000"/>
              </a:buClr>
              <a:buSzTx/>
              <a:buFont typeface="Wingdings" panose="05000000000000000000" pitchFamily="2"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Institutional Verification</a:t>
            </a:r>
          </a:p>
        </p:txBody>
      </p:sp>
      <p:sp>
        <p:nvSpPr>
          <p:cNvPr id="2" name="TextBox 1">
            <a:extLst>
              <a:ext uri="{FF2B5EF4-FFF2-40B4-BE49-F238E27FC236}">
                <a16:creationId xmlns:a16="http://schemas.microsoft.com/office/drawing/2014/main" id="{50683540-C4CD-B252-0055-E251556BF691}"/>
              </a:ext>
            </a:extLst>
          </p:cNvPr>
          <p:cNvSpPr txBox="1">
            <a:spLocks/>
          </p:cNvSpPr>
          <p:nvPr/>
        </p:nvSpPr>
        <p:spPr>
          <a:xfrm>
            <a:off x="1012565" y="757237"/>
            <a:ext cx="4408521" cy="3862596"/>
          </a:xfrm>
          <a:prstGeom prst="rect">
            <a:avLst/>
          </a:prstGeom>
          <a:solidFill>
            <a:schemeClr val="accent2">
              <a:lumMod val="40000"/>
              <a:lumOff val="60000"/>
            </a:schemeClr>
          </a:solidFill>
        </p:spPr>
        <p:txBody>
          <a:bodyPr wrap="square" bIns="91440" rtlCol="0">
            <a:spAutoFit/>
          </a:bodyPr>
          <a:lstStyle/>
          <a:p>
            <a:pPr marL="342900" marR="0" lvl="0" indent="-342900" algn="l" defTabSz="914400" rtl="0" eaLnBrk="1" fontAlgn="base" latinLnBrk="0" hangingPunct="1">
              <a:lnSpc>
                <a:spcPct val="100000"/>
              </a:lnSpc>
              <a:spcBef>
                <a:spcPts val="0"/>
              </a:spcBef>
              <a:spcAft>
                <a:spcPts val="600"/>
              </a:spcAft>
              <a:buClr>
                <a:srgbClr val="990000"/>
              </a:buClr>
              <a:buSzTx/>
              <a:buFont typeface="Wingdings" panose="05000000000000000000" pitchFamily="2" charset="2"/>
              <a:buChar char="w"/>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Applies to:</a:t>
            </a:r>
          </a:p>
          <a:p>
            <a:pPr marL="742950" marR="0" lvl="1" indent="-285750" algn="l" defTabSz="914400" rtl="0" eaLnBrk="1" fontAlgn="base" latinLnBrk="0" hangingPunct="1">
              <a:lnSpc>
                <a:spcPct val="100000"/>
              </a:lnSpc>
              <a:spcBef>
                <a:spcPts val="0"/>
              </a:spcBef>
              <a:spcAft>
                <a:spcPts val="10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50% extra time</a:t>
            </a:r>
          </a:p>
          <a:p>
            <a:pPr marL="742950" marR="0" lvl="1" indent="-285750" algn="l" defTabSz="914400" rtl="0" eaLnBrk="1" fontAlgn="base" latinLnBrk="0" hangingPunct="1">
              <a:lnSpc>
                <a:spcPct val="100000"/>
              </a:lnSpc>
              <a:spcBef>
                <a:spcPts val="0"/>
              </a:spcBef>
              <a:spcAft>
                <a:spcPts val="10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ASL interpreter for communication with test center staff</a:t>
            </a:r>
          </a:p>
          <a:p>
            <a:pPr marL="742950" marR="0" lvl="1" indent="-285750" algn="l" defTabSz="914400" rtl="0" eaLnBrk="1" fontAlgn="base" latinLnBrk="0" hangingPunct="1">
              <a:lnSpc>
                <a:spcPct val="100000"/>
              </a:lnSpc>
              <a:spcBef>
                <a:spcPts val="0"/>
              </a:spcBef>
              <a:spcAft>
                <a:spcPts val="100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Braille test format</a:t>
            </a:r>
          </a:p>
          <a:p>
            <a:pPr marL="742950" marR="0" lvl="1"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Screen magnification software greater than 200%</a:t>
            </a:r>
          </a:p>
          <a:p>
            <a:pPr marL="342900" marR="0" lvl="0" indent="-342900" algn="l" defTabSz="914400" rtl="0" eaLnBrk="1" fontAlgn="base" latinLnBrk="0" hangingPunct="1">
              <a:lnSpc>
                <a:spcPct val="100000"/>
              </a:lnSpc>
              <a:spcBef>
                <a:spcPts val="0"/>
              </a:spcBef>
              <a:spcAft>
                <a:spcPts val="0"/>
              </a:spcAft>
              <a:buClr>
                <a:srgbClr val="990000"/>
              </a:buClr>
              <a:buSzTx/>
              <a:buFont typeface="Wingdings" panose="05000000000000000000" pitchFamily="2" charset="2"/>
              <a:buChar char=""/>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Link to form: </a:t>
            </a:r>
            <a:r>
              <a:rPr kumimoji="0" lang="en-US" sz="2400" b="0" i="0" u="none" strike="noStrike" kern="0" cap="none" spc="0" normalizeH="0" baseline="0" noProof="0" dirty="0">
                <a:ln>
                  <a:noFill/>
                </a:ln>
                <a:solidFill>
                  <a:schemeClr val="tx1"/>
                </a:solidFill>
                <a:effectLst/>
                <a:uLnTx/>
                <a:uFillTx/>
                <a:latin typeface="+mn-lt"/>
                <a:ea typeface="+mn-lt"/>
                <a:cs typeface="+mn-lt"/>
                <a:hlinkClick r:id="rId3"/>
              </a:rPr>
              <a:t>Institutional Verification of Documentation</a:t>
            </a:r>
            <a:r>
              <a:rPr kumimoji="0" lang="en-US" sz="2000" b="0" i="0" u="none" strike="noStrike" kern="0" cap="none" spc="0" normalizeH="0" baseline="0" noProof="0" dirty="0">
                <a:ln>
                  <a:noFill/>
                </a:ln>
                <a:solidFill>
                  <a:schemeClr val="tx1"/>
                </a:solidFill>
                <a:effectLst/>
                <a:uLnTx/>
                <a:uFillTx/>
                <a:latin typeface="+mn-lt"/>
                <a:ea typeface="+mn-ea"/>
                <a:cs typeface="+mn-cs"/>
                <a:hlinkClick r:id="rId4">
                  <a:extLst>
                    <a:ext uri="{A12FA001-AC4F-418D-AE19-62706E023703}">
                      <ahyp:hlinkClr xmlns:ahyp="http://schemas.microsoft.com/office/drawing/2018/hyperlinkcolor" val="tx"/>
                    </a:ext>
                  </a:extLst>
                </a:hlinkClick>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Google Shape;571;p99">
            <a:extLst>
              <a:ext uri="{FF2B5EF4-FFF2-40B4-BE49-F238E27FC236}">
                <a16:creationId xmlns:a16="http://schemas.microsoft.com/office/drawing/2014/main" id="{19958C64-8B78-057C-F95C-62D187B33947}"/>
              </a:ext>
              <a:ext uri="{C183D7F6-B498-43B3-948B-1728B52AA6E4}">
                <adec:decorative xmlns:adec="http://schemas.microsoft.com/office/drawing/2017/decorative" val="1"/>
              </a:ext>
            </a:extLst>
          </p:cNvPr>
          <p:cNvSpPr txBox="1">
            <a:spLocks/>
          </p:cNvSpPr>
          <p:nvPr/>
        </p:nvSpPr>
        <p:spPr>
          <a:xfrm>
            <a:off x="4343401" y="6428176"/>
            <a:ext cx="4572000" cy="240069"/>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t>Copyright © 2024 Pearson Education, Inc. or its affiliates. All rights reserved.</a:t>
            </a:r>
            <a:endParaRPr kumimoji="0" lang="en-US" sz="646" b="0" i="0" u="none" strike="noStrike" kern="1200" cap="none" spc="0" normalizeH="0" baseline="0" noProof="0" dirty="0">
              <a:ln>
                <a:noFill/>
              </a:ln>
              <a:solidFill>
                <a:srgbClr val="808080"/>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br>
            <a:endPar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3" name="Slide Number Placeholder 2">
            <a:extLst>
              <a:ext uri="{FF2B5EF4-FFF2-40B4-BE49-F238E27FC236}">
                <a16:creationId xmlns:a16="http://schemas.microsoft.com/office/drawing/2014/main" id="{317524D2-76DA-4914-A2D6-6613D3CCD0D5}"/>
              </a:ext>
            </a:extLst>
          </p:cNvPr>
          <p:cNvSpPr>
            <a:spLocks noGrp="1"/>
          </p:cNvSpPr>
          <p:nvPr>
            <p:ph type="sldNum" sz="quarter" idx="10"/>
          </p:nvPr>
        </p:nvSpPr>
        <p:spPr/>
        <p:txBody>
          <a:bodyPr/>
          <a:lstStyle/>
          <a:p>
            <a:pPr>
              <a:defRPr/>
            </a:pPr>
            <a:fld id="{BB850806-4610-4096-8FF0-5173B540D87C}" type="slidenum">
              <a:rPr lang="en-US" altLang="en-US">
                <a:solidFill>
                  <a:srgbClr val="000000"/>
                </a:solidFill>
              </a:rPr>
              <a:pPr>
                <a:defRPr/>
              </a:pPr>
              <a:t>7</a:t>
            </a:fld>
            <a:endParaRPr lang="en-US" altLang="en-US" dirty="0">
              <a:solidFill>
                <a:srgbClr val="000000"/>
              </a:solidFill>
            </a:endParaRPr>
          </a:p>
        </p:txBody>
      </p:sp>
    </p:spTree>
    <p:extLst>
      <p:ext uri="{BB962C8B-B14F-4D97-AF65-F5344CB8AC3E}">
        <p14:creationId xmlns:p14="http://schemas.microsoft.com/office/powerpoint/2010/main" val="212732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F42C-053F-183A-AF7D-D560158DFF20}"/>
              </a:ext>
            </a:extLst>
          </p:cNvPr>
          <p:cNvSpPr>
            <a:spLocks noGrp="1"/>
          </p:cNvSpPr>
          <p:nvPr>
            <p:ph type="title"/>
          </p:nvPr>
        </p:nvSpPr>
        <p:spPr/>
        <p:txBody>
          <a:bodyPr lIns="91440" tIns="45720" rIns="91440" bIns="45720" anchor="ctr" anchorCtr="0">
            <a:normAutofit/>
          </a:bodyPr>
          <a:lstStyle/>
          <a:p>
            <a:r>
              <a:rPr lang="en-US" dirty="0">
                <a:latin typeface="Arial"/>
                <a:cs typeface="Arial"/>
              </a:rPr>
              <a:t>Next Steps</a:t>
            </a:r>
            <a:endParaRPr lang="en-US" dirty="0"/>
          </a:p>
        </p:txBody>
      </p:sp>
      <p:sp>
        <p:nvSpPr>
          <p:cNvPr id="4" name="Content Placeholder 3">
            <a:extLst>
              <a:ext uri="{FF2B5EF4-FFF2-40B4-BE49-F238E27FC236}">
                <a16:creationId xmlns:a16="http://schemas.microsoft.com/office/drawing/2014/main" id="{BD5BD445-DB9A-A00B-88AD-4507A3F76839}"/>
              </a:ext>
            </a:extLst>
          </p:cNvPr>
          <p:cNvSpPr>
            <a:spLocks noGrp="1"/>
          </p:cNvSpPr>
          <p:nvPr>
            <p:ph sz="quarter" idx="17"/>
          </p:nvPr>
        </p:nvSpPr>
        <p:spPr>
          <a:xfrm>
            <a:off x="1183729" y="1997369"/>
            <a:ext cx="3021249" cy="4371681"/>
          </a:xfrm>
        </p:spPr>
        <p:txBody>
          <a:bodyPr lIns="91440" tIns="45720" rIns="91440" bIns="45720" anchor="t"/>
          <a:lstStyle/>
          <a:p>
            <a:r>
              <a:rPr lang="en-US" sz="1800" b="1" dirty="0">
                <a:latin typeface="Arial"/>
                <a:ea typeface="Open Sans Light"/>
                <a:cs typeface="Arial"/>
              </a:rPr>
              <a:t>Completed  Application</a:t>
            </a:r>
            <a:endParaRPr lang="en-US" sz="1800" b="1" dirty="0"/>
          </a:p>
          <a:p>
            <a:pPr marL="285750" indent="-285750">
              <a:buFont typeface="Arial"/>
              <a:buChar char="•"/>
            </a:pPr>
            <a:r>
              <a:rPr lang="en-US" sz="1800" dirty="0">
                <a:latin typeface="Arial"/>
                <a:ea typeface="Open Sans Light"/>
                <a:cs typeface="Arial"/>
              </a:rPr>
              <a:t>Follow steps in your resolution email</a:t>
            </a:r>
          </a:p>
          <a:p>
            <a:pPr marL="285750" indent="-285750">
              <a:buFont typeface="Arial"/>
              <a:buChar char="•"/>
            </a:pPr>
            <a:r>
              <a:rPr lang="en-US" sz="1800" dirty="0">
                <a:latin typeface="Arial"/>
                <a:ea typeface="Open Sans Light"/>
                <a:cs typeface="Arial"/>
              </a:rPr>
              <a:t>Schedule appointment to test</a:t>
            </a:r>
            <a:endParaRPr lang="en-US" sz="1800" dirty="0"/>
          </a:p>
          <a:p>
            <a:pPr marL="285750" indent="-285750">
              <a:buFont typeface="Arial"/>
              <a:buChar char="•"/>
            </a:pPr>
            <a:endParaRPr lang="en-US" dirty="0"/>
          </a:p>
        </p:txBody>
      </p:sp>
      <p:sp>
        <p:nvSpPr>
          <p:cNvPr id="6" name="Content Placeholder 3">
            <a:extLst>
              <a:ext uri="{FF2B5EF4-FFF2-40B4-BE49-F238E27FC236}">
                <a16:creationId xmlns:a16="http://schemas.microsoft.com/office/drawing/2014/main" id="{34C531E3-8C2A-6298-BAA1-03DCD2D6DBEE}"/>
              </a:ext>
            </a:extLst>
          </p:cNvPr>
          <p:cNvSpPr txBox="1">
            <a:spLocks/>
          </p:cNvSpPr>
          <p:nvPr/>
        </p:nvSpPr>
        <p:spPr>
          <a:xfrm>
            <a:off x="4585375" y="1997368"/>
            <a:ext cx="3021249" cy="4371681"/>
          </a:xfrm>
          <a:prstGeom prst="rect">
            <a:avLst/>
          </a:prstGeom>
        </p:spPr>
        <p:txBody>
          <a:bodyPr lIns="91440" tIns="45720" rIns="91440" bIns="45720" anchor="t"/>
          <a:lstStyle>
            <a:lvl1pPr marL="0" indent="0" algn="l" rtl="0" eaLnBrk="0" fontAlgn="base" hangingPunct="0">
              <a:lnSpc>
                <a:spcPct val="90000"/>
              </a:lnSpc>
              <a:spcBef>
                <a:spcPts val="1000"/>
              </a:spcBef>
              <a:spcAft>
                <a:spcPct val="0"/>
              </a:spcAft>
              <a:buFontTx/>
              <a:buNone/>
              <a:defRPr sz="1600" b="0" i="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Arial"/>
                <a:ea typeface="Open Sans Light"/>
                <a:cs typeface="Arial"/>
              </a:rPr>
              <a:t>Incomplete Application</a:t>
            </a:r>
          </a:p>
          <a:p>
            <a:pPr marL="285750" indent="-285750">
              <a:buFont typeface="Arial"/>
              <a:buChar char="•"/>
            </a:pPr>
            <a:r>
              <a:rPr lang="en-US" sz="1800" dirty="0">
                <a:latin typeface="Arial"/>
                <a:ea typeface="Open Sans Light"/>
                <a:cs typeface="Arial"/>
              </a:rPr>
              <a:t>More documentation is needed to review</a:t>
            </a:r>
          </a:p>
          <a:p>
            <a:pPr marL="285750" indent="-285750">
              <a:buFont typeface="Arial"/>
              <a:buChar char="•"/>
            </a:pPr>
            <a:r>
              <a:rPr lang="en-US" sz="1800" dirty="0">
                <a:latin typeface="Arial"/>
                <a:ea typeface="Open Sans Light"/>
                <a:cs typeface="Arial"/>
              </a:rPr>
              <a:t>Does not mean application is denied </a:t>
            </a:r>
            <a:endParaRPr lang="en-US" dirty="0"/>
          </a:p>
        </p:txBody>
      </p:sp>
      <p:sp>
        <p:nvSpPr>
          <p:cNvPr id="10" name="Content Placeholder 3">
            <a:extLst>
              <a:ext uri="{FF2B5EF4-FFF2-40B4-BE49-F238E27FC236}">
                <a16:creationId xmlns:a16="http://schemas.microsoft.com/office/drawing/2014/main" id="{099B0D9E-7394-056C-8223-0C72B1B485C1}"/>
              </a:ext>
            </a:extLst>
          </p:cNvPr>
          <p:cNvSpPr txBox="1">
            <a:spLocks/>
          </p:cNvSpPr>
          <p:nvPr/>
        </p:nvSpPr>
        <p:spPr>
          <a:xfrm>
            <a:off x="7559439" y="1997367"/>
            <a:ext cx="3199049" cy="4371681"/>
          </a:xfrm>
          <a:prstGeom prst="rect">
            <a:avLst/>
          </a:prstGeom>
        </p:spPr>
        <p:txBody>
          <a:bodyPr lIns="91440" tIns="45720" rIns="91440" bIns="45720" anchor="t"/>
          <a:lstStyle>
            <a:lvl1pPr marL="0" indent="0" algn="l" rtl="0" eaLnBrk="0" fontAlgn="base" hangingPunct="0">
              <a:lnSpc>
                <a:spcPct val="90000"/>
              </a:lnSpc>
              <a:spcBef>
                <a:spcPts val="1000"/>
              </a:spcBef>
              <a:spcAft>
                <a:spcPct val="0"/>
              </a:spcAft>
              <a:buFontTx/>
              <a:buNone/>
              <a:defRPr sz="1600" b="0" i="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Arial"/>
                <a:ea typeface="Open Sans Light"/>
                <a:cs typeface="Arial"/>
              </a:rPr>
              <a:t>Denied Application </a:t>
            </a:r>
            <a:endParaRPr lang="en-US" sz="1800" b="1" dirty="0"/>
          </a:p>
          <a:p>
            <a:pPr marL="285750" indent="-285750">
              <a:buFont typeface="Arial"/>
              <a:buChar char="•"/>
            </a:pPr>
            <a:r>
              <a:rPr lang="en-US" sz="1800" dirty="0">
                <a:latin typeface="Arial"/>
                <a:ea typeface="Open Sans Light"/>
                <a:cs typeface="Arial"/>
              </a:rPr>
              <a:t>Formal outlined process</a:t>
            </a:r>
          </a:p>
          <a:p>
            <a:pPr marL="285750" indent="-285750">
              <a:buFont typeface="Arial"/>
              <a:buChar char="•"/>
            </a:pPr>
            <a:r>
              <a:rPr lang="en-US" sz="1800" dirty="0">
                <a:latin typeface="Arial"/>
                <a:ea typeface="Open Sans Light"/>
                <a:cs typeface="Arial"/>
              </a:rPr>
              <a:t>Appeal should include documentation requested </a:t>
            </a:r>
            <a:endParaRPr lang="en-US" dirty="0"/>
          </a:p>
        </p:txBody>
      </p:sp>
      <p:sp>
        <p:nvSpPr>
          <p:cNvPr id="11" name="Google Shape;571;p99">
            <a:extLst>
              <a:ext uri="{FF2B5EF4-FFF2-40B4-BE49-F238E27FC236}">
                <a16:creationId xmlns:a16="http://schemas.microsoft.com/office/drawing/2014/main" id="{FE29DFD3-D233-3F77-B2A5-E8634FB5A6F8}"/>
              </a:ext>
              <a:ext uri="{C183D7F6-B498-43B3-948B-1728B52AA6E4}">
                <adec:decorative xmlns:adec="http://schemas.microsoft.com/office/drawing/2017/decorative" val="1"/>
              </a:ext>
            </a:extLst>
          </p:cNvPr>
          <p:cNvSpPr txBox="1">
            <a:spLocks/>
          </p:cNvSpPr>
          <p:nvPr/>
        </p:nvSpPr>
        <p:spPr>
          <a:xfrm>
            <a:off x="4343401" y="6428176"/>
            <a:ext cx="4572000" cy="240069"/>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t>Copyright © 2024 Pearson Education, Inc. or its affiliates. All rights reserved.</a:t>
            </a:r>
            <a:endParaRPr kumimoji="0" lang="en-US" sz="646" b="0" i="0" u="none" strike="noStrike" kern="1200" cap="none" spc="0" normalizeH="0" baseline="0" noProof="0" dirty="0">
              <a:ln>
                <a:noFill/>
              </a:ln>
              <a:solidFill>
                <a:srgbClr val="808080"/>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br>
            <a:endPar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5" name="Slide Number Placeholder 4">
            <a:extLst>
              <a:ext uri="{FF2B5EF4-FFF2-40B4-BE49-F238E27FC236}">
                <a16:creationId xmlns:a16="http://schemas.microsoft.com/office/drawing/2014/main" id="{D2A2C78B-2862-CA8F-4BB3-7E433540A738}"/>
              </a:ext>
            </a:extLst>
          </p:cNvPr>
          <p:cNvSpPr>
            <a:spLocks noGrp="1"/>
          </p:cNvSpPr>
          <p:nvPr>
            <p:ph type="sldNum" sz="quarter" idx="16"/>
          </p:nvPr>
        </p:nvSpPr>
        <p:spPr/>
        <p:txBody>
          <a:bodyPr/>
          <a:lstStyle/>
          <a:p>
            <a:pPr>
              <a:defRPr/>
            </a:pPr>
            <a:fld id="{16F0F2AA-7572-DC4D-AB68-865F32F517C3}" type="slidenum">
              <a:rPr lang="en-US"/>
              <a:pPr>
                <a:defRPr/>
              </a:pPr>
              <a:t>8</a:t>
            </a:fld>
            <a:endParaRPr lang="en-US" dirty="0"/>
          </a:p>
        </p:txBody>
      </p:sp>
    </p:spTree>
    <p:extLst>
      <p:ext uri="{BB962C8B-B14F-4D97-AF65-F5344CB8AC3E}">
        <p14:creationId xmlns:p14="http://schemas.microsoft.com/office/powerpoint/2010/main" val="346744530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8990-796D-5074-A11D-0546E364C891}"/>
              </a:ext>
            </a:extLst>
          </p:cNvPr>
          <p:cNvSpPr>
            <a:spLocks noGrp="1"/>
          </p:cNvSpPr>
          <p:nvPr>
            <p:ph type="title"/>
          </p:nvPr>
        </p:nvSpPr>
        <p:spPr/>
        <p:txBody>
          <a:bodyPr lIns="273600" tIns="274320" rIns="91440" bIns="45720" anchor="t" anchorCtr="0"/>
          <a:lstStyle/>
          <a:p>
            <a:r>
              <a:rPr lang="en-US" dirty="0">
                <a:latin typeface="Calibri"/>
                <a:ea typeface="Calibri"/>
                <a:cs typeface="Arial"/>
              </a:rPr>
              <a:t>Appealing a Denied Request</a:t>
            </a:r>
            <a:endParaRPr lang="en-US" dirty="0">
              <a:latin typeface="Calibri"/>
              <a:ea typeface="Calibri"/>
            </a:endParaRPr>
          </a:p>
        </p:txBody>
      </p:sp>
      <p:sp>
        <p:nvSpPr>
          <p:cNvPr id="3" name="Subtitle 2">
            <a:extLst>
              <a:ext uri="{FF2B5EF4-FFF2-40B4-BE49-F238E27FC236}">
                <a16:creationId xmlns:a16="http://schemas.microsoft.com/office/drawing/2014/main" id="{5775EF25-9BDD-1DFC-A16D-0468AD7F27C5}"/>
              </a:ext>
            </a:extLst>
          </p:cNvPr>
          <p:cNvSpPr>
            <a:spLocks noGrp="1"/>
          </p:cNvSpPr>
          <p:nvPr>
            <p:ph sz="quarter" idx="16"/>
          </p:nvPr>
        </p:nvSpPr>
        <p:spPr>
          <a:xfrm>
            <a:off x="6997330" y="3194462"/>
            <a:ext cx="4941144" cy="3164336"/>
          </a:xfrm>
        </p:spPr>
        <p:txBody>
          <a:bodyPr lIns="273600" tIns="45720" rIns="90000" bIns="45720" anchor="t"/>
          <a:lstStyle/>
          <a:p>
            <a:pPr>
              <a:lnSpc>
                <a:spcPct val="100000"/>
              </a:lnSpc>
              <a:spcBef>
                <a:spcPts val="0"/>
              </a:spcBef>
              <a:spcAft>
                <a:spcPts val="0"/>
              </a:spcAft>
            </a:pPr>
            <a:r>
              <a:rPr lang="en-US" b="0" dirty="0">
                <a:ea typeface="Calibri"/>
              </a:rPr>
              <a:t>The appeal should include the following information: </a:t>
            </a:r>
            <a:endParaRPr lang="en-US" b="0" dirty="0">
              <a:solidFill>
                <a:srgbClr val="444444"/>
              </a:solidFill>
              <a:ea typeface="Calibri"/>
            </a:endParaRPr>
          </a:p>
          <a:p>
            <a:pPr marL="285750" indent="-285750">
              <a:lnSpc>
                <a:spcPct val="100000"/>
              </a:lnSpc>
              <a:spcBef>
                <a:spcPts val="0"/>
              </a:spcBef>
              <a:spcAft>
                <a:spcPts val="0"/>
              </a:spcAft>
              <a:buFont typeface="Arial,Sans-Serif"/>
              <a:buChar char="•"/>
            </a:pPr>
            <a:r>
              <a:rPr lang="en-US" dirty="0">
                <a:ea typeface="Calibri"/>
              </a:rPr>
              <a:t>Name, address, and candidate ID number </a:t>
            </a:r>
          </a:p>
          <a:p>
            <a:pPr marL="285750" indent="-285750">
              <a:lnSpc>
                <a:spcPct val="100000"/>
              </a:lnSpc>
              <a:spcBef>
                <a:spcPts val="0"/>
              </a:spcBef>
              <a:spcAft>
                <a:spcPts val="0"/>
              </a:spcAft>
              <a:buFont typeface="Arial,Sans-Serif"/>
              <a:buChar char="•"/>
            </a:pPr>
            <a:r>
              <a:rPr lang="en-US" b="0" dirty="0">
                <a:ea typeface="Calibri"/>
              </a:rPr>
              <a:t>The date of the appeal </a:t>
            </a:r>
          </a:p>
          <a:p>
            <a:pPr marL="285750" indent="-285750">
              <a:lnSpc>
                <a:spcPct val="100000"/>
              </a:lnSpc>
              <a:spcBef>
                <a:spcPts val="0"/>
              </a:spcBef>
              <a:spcAft>
                <a:spcPts val="0"/>
              </a:spcAft>
              <a:buFont typeface="Arial,Sans-Serif"/>
              <a:buChar char="•"/>
            </a:pPr>
            <a:r>
              <a:rPr lang="en-US" dirty="0">
                <a:ea typeface="Calibri"/>
              </a:rPr>
              <a:t>Any documentation, in addition to the documentation that you submitted with your Alternative Testing Arrangements Request Form </a:t>
            </a:r>
          </a:p>
          <a:p>
            <a:pPr marL="285750" indent="-285750">
              <a:lnSpc>
                <a:spcPct val="100000"/>
              </a:lnSpc>
              <a:spcBef>
                <a:spcPts val="0"/>
              </a:spcBef>
              <a:spcAft>
                <a:spcPts val="0"/>
              </a:spcAft>
              <a:buFont typeface="Arial,Sans-Serif"/>
              <a:buChar char="•"/>
            </a:pPr>
            <a:r>
              <a:rPr lang="en-US" dirty="0">
                <a:ea typeface="Calibri"/>
              </a:rPr>
              <a:t>A brief summary of the reasons why your alternative testing arrangements requests should be granted </a:t>
            </a:r>
          </a:p>
          <a:p>
            <a:pPr marL="285750" indent="-285750">
              <a:lnSpc>
                <a:spcPct val="100000"/>
              </a:lnSpc>
              <a:spcBef>
                <a:spcPts val="0"/>
              </a:spcBef>
              <a:spcAft>
                <a:spcPts val="0"/>
              </a:spcAft>
              <a:buFont typeface="Arial,Sans-Serif"/>
              <a:buChar char="•"/>
            </a:pPr>
            <a:r>
              <a:rPr lang="en-US" dirty="0">
                <a:ea typeface="Calibri"/>
              </a:rPr>
              <a:t>Your signature </a:t>
            </a:r>
          </a:p>
        </p:txBody>
      </p:sp>
      <p:sp>
        <p:nvSpPr>
          <p:cNvPr id="5" name="Google Shape;571;p99">
            <a:extLst>
              <a:ext uri="{FF2B5EF4-FFF2-40B4-BE49-F238E27FC236}">
                <a16:creationId xmlns:a16="http://schemas.microsoft.com/office/drawing/2014/main" id="{23E41B20-A194-087F-1914-3D3269B95303}"/>
              </a:ext>
              <a:ext uri="{C183D7F6-B498-43B3-948B-1728B52AA6E4}">
                <adec:decorative xmlns:adec="http://schemas.microsoft.com/office/drawing/2017/decorative" val="1"/>
              </a:ext>
            </a:extLst>
          </p:cNvPr>
          <p:cNvSpPr txBox="1">
            <a:spLocks/>
          </p:cNvSpPr>
          <p:nvPr/>
        </p:nvSpPr>
        <p:spPr>
          <a:xfrm>
            <a:off x="4343401" y="6428176"/>
            <a:ext cx="4572000" cy="240069"/>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t>Copyright © 2024 Pearson Education, Inc. or its affiliates. All rights reserved.</a:t>
            </a:r>
            <a:endParaRPr kumimoji="0" lang="en-US" sz="646" b="0" i="0" u="none" strike="noStrike" kern="1200" cap="none" spc="0" normalizeH="0" baseline="0" noProof="0" dirty="0">
              <a:ln>
                <a:noFill/>
              </a:ln>
              <a:solidFill>
                <a:srgbClr val="808080"/>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rPr>
            </a:br>
            <a:endParaRPr kumimoji="0" lang="en-US" sz="739"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4" name="Slide Number Placeholder 3">
            <a:extLst>
              <a:ext uri="{FF2B5EF4-FFF2-40B4-BE49-F238E27FC236}">
                <a16:creationId xmlns:a16="http://schemas.microsoft.com/office/drawing/2014/main" id="{1928BCF2-0E1E-89D0-ECC8-592343E113DF}"/>
              </a:ext>
            </a:extLst>
          </p:cNvPr>
          <p:cNvSpPr>
            <a:spLocks noGrp="1"/>
          </p:cNvSpPr>
          <p:nvPr>
            <p:ph type="sldNum" sz="quarter" idx="15"/>
          </p:nvPr>
        </p:nvSpPr>
        <p:spPr/>
        <p:txBody>
          <a:bodyPr/>
          <a:lstStyle/>
          <a:p>
            <a:pPr>
              <a:defRPr/>
            </a:pPr>
            <a:fld id="{3A223C01-11D7-E049-8252-D38AEC7B21E1}" type="slidenum">
              <a:rPr lang="en-US"/>
              <a:pPr>
                <a:defRPr/>
              </a:pPr>
              <a:t>9</a:t>
            </a:fld>
            <a:endParaRPr lang="en-US" dirty="0"/>
          </a:p>
        </p:txBody>
      </p:sp>
    </p:spTree>
    <p:extLst>
      <p:ext uri="{BB962C8B-B14F-4D97-AF65-F5344CB8AC3E}">
        <p14:creationId xmlns:p14="http://schemas.microsoft.com/office/powerpoint/2010/main" val="3971599576"/>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office theme</Template>
  <TotalTime>2045</TotalTime>
  <Words>1801</Words>
  <Application>Microsoft Office PowerPoint</Application>
  <PresentationFormat>Widescreen</PresentationFormat>
  <Paragraphs>136</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Arial</vt:lpstr>
      <vt:lpstr>Arial,Sans-Serif</vt:lpstr>
      <vt:lpstr>Calibri</vt:lpstr>
      <vt:lpstr>Calibri Light</vt:lpstr>
      <vt:lpstr>Helvetica Neue</vt:lpstr>
      <vt:lpstr>Open Sans</vt:lpstr>
      <vt:lpstr>Open Sans Light</vt:lpstr>
      <vt:lpstr>Open Sans Semibold</vt:lpstr>
      <vt:lpstr>Segoe UI</vt:lpstr>
      <vt:lpstr>Times New Roman</vt:lpstr>
      <vt:lpstr>Verdana</vt:lpstr>
      <vt:lpstr>Wingdings</vt:lpstr>
      <vt:lpstr>Office Theme</vt:lpstr>
      <vt:lpstr> Alternative Testing Arrangements</vt:lpstr>
      <vt:lpstr>Alternative Testing Arrangements</vt:lpstr>
      <vt:lpstr>Alternative Testing Arrangements</vt:lpstr>
      <vt:lpstr>Process for Requesting Arrangements</vt:lpstr>
      <vt:lpstr>Alternative Testing Arrangements Request Form</vt:lpstr>
      <vt:lpstr>Alternative Testing Arrangements Request Form</vt:lpstr>
      <vt:lpstr>Institutional Verification</vt:lpstr>
      <vt:lpstr>Next Steps</vt:lpstr>
      <vt:lpstr>Appealing a Denied Request</vt:lpstr>
      <vt:lpstr>Alternative Arrangements for Online Proctoring</vt:lpstr>
      <vt:lpstr>FAQs</vt:lpstr>
      <vt:lpstr>Q &amp;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 DelCampo</dc:creator>
  <cp:lastModifiedBy>Dea DelCampo</cp:lastModifiedBy>
  <cp:revision>6</cp:revision>
  <dcterms:created xsi:type="dcterms:W3CDTF">2013-07-15T20:26:40Z</dcterms:created>
  <dcterms:modified xsi:type="dcterms:W3CDTF">2025-04-15T16:10:39Z</dcterms:modified>
</cp:coreProperties>
</file>